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91" r:id="rId23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45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04040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04040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03249" y="1755776"/>
            <a:ext cx="3239770" cy="3799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81567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04040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307067"/>
            <a:ext cx="12189714" cy="256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841365" y="4884165"/>
            <a:ext cx="509270" cy="347980"/>
          </a:xfrm>
          <a:custGeom>
            <a:avLst/>
            <a:gdLst/>
            <a:ahLst/>
            <a:cxnLst/>
            <a:rect l="l" t="t" r="r" b="b"/>
            <a:pathLst>
              <a:path w="509270" h="347979">
                <a:moveTo>
                  <a:pt x="88011" y="5206"/>
                </a:moveTo>
                <a:lnTo>
                  <a:pt x="0" y="93217"/>
                </a:lnTo>
                <a:lnTo>
                  <a:pt x="254762" y="347725"/>
                </a:lnTo>
                <a:lnTo>
                  <a:pt x="435466" y="166750"/>
                </a:lnTo>
                <a:lnTo>
                  <a:pt x="249809" y="166750"/>
                </a:lnTo>
                <a:lnTo>
                  <a:pt x="88011" y="5206"/>
                </a:lnTo>
                <a:close/>
              </a:path>
              <a:path w="509270" h="347979">
                <a:moveTo>
                  <a:pt x="416306" y="0"/>
                </a:moveTo>
                <a:lnTo>
                  <a:pt x="249809" y="166750"/>
                </a:lnTo>
                <a:lnTo>
                  <a:pt x="435466" y="166750"/>
                </a:lnTo>
                <a:lnTo>
                  <a:pt x="509270" y="92836"/>
                </a:lnTo>
                <a:lnTo>
                  <a:pt x="416306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841365" y="5137403"/>
            <a:ext cx="509270" cy="347980"/>
          </a:xfrm>
          <a:custGeom>
            <a:avLst/>
            <a:gdLst/>
            <a:ahLst/>
            <a:cxnLst/>
            <a:rect l="l" t="t" r="r" b="b"/>
            <a:pathLst>
              <a:path w="509270" h="347979">
                <a:moveTo>
                  <a:pt x="88011" y="5207"/>
                </a:moveTo>
                <a:lnTo>
                  <a:pt x="0" y="93345"/>
                </a:lnTo>
                <a:lnTo>
                  <a:pt x="254762" y="347726"/>
                </a:lnTo>
                <a:lnTo>
                  <a:pt x="435466" y="166751"/>
                </a:lnTo>
                <a:lnTo>
                  <a:pt x="249809" y="166751"/>
                </a:lnTo>
                <a:lnTo>
                  <a:pt x="88011" y="5207"/>
                </a:lnTo>
                <a:close/>
              </a:path>
              <a:path w="509270" h="347979">
                <a:moveTo>
                  <a:pt x="416306" y="0"/>
                </a:moveTo>
                <a:lnTo>
                  <a:pt x="249809" y="166751"/>
                </a:lnTo>
                <a:lnTo>
                  <a:pt x="435466" y="166751"/>
                </a:lnTo>
                <a:lnTo>
                  <a:pt x="509270" y="92837"/>
                </a:lnTo>
                <a:lnTo>
                  <a:pt x="416306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449823" y="1650492"/>
            <a:ext cx="1292352" cy="1290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6870" y="225933"/>
            <a:ext cx="262255" cy="383540"/>
          </a:xfrm>
          <a:custGeom>
            <a:avLst/>
            <a:gdLst/>
            <a:ahLst/>
            <a:cxnLst/>
            <a:rect l="l" t="t" r="r" b="b"/>
            <a:pathLst>
              <a:path w="262255" h="383540">
                <a:moveTo>
                  <a:pt x="70091" y="0"/>
                </a:moveTo>
                <a:lnTo>
                  <a:pt x="3797" y="66167"/>
                </a:lnTo>
                <a:lnTo>
                  <a:pt x="125488" y="188087"/>
                </a:lnTo>
                <a:lnTo>
                  <a:pt x="0" y="313309"/>
                </a:lnTo>
                <a:lnTo>
                  <a:pt x="69875" y="383286"/>
                </a:lnTo>
                <a:lnTo>
                  <a:pt x="261670" y="191897"/>
                </a:lnTo>
                <a:lnTo>
                  <a:pt x="70091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7484" y="225933"/>
            <a:ext cx="262255" cy="383540"/>
          </a:xfrm>
          <a:custGeom>
            <a:avLst/>
            <a:gdLst/>
            <a:ahLst/>
            <a:cxnLst/>
            <a:rect l="l" t="t" r="r" b="b"/>
            <a:pathLst>
              <a:path w="262255" h="383540">
                <a:moveTo>
                  <a:pt x="70104" y="0"/>
                </a:moveTo>
                <a:lnTo>
                  <a:pt x="3797" y="66167"/>
                </a:lnTo>
                <a:lnTo>
                  <a:pt x="125501" y="188087"/>
                </a:lnTo>
                <a:lnTo>
                  <a:pt x="0" y="313309"/>
                </a:lnTo>
                <a:lnTo>
                  <a:pt x="69888" y="383286"/>
                </a:lnTo>
                <a:lnTo>
                  <a:pt x="261683" y="191897"/>
                </a:lnTo>
                <a:lnTo>
                  <a:pt x="7010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94944"/>
            <a:ext cx="7780020" cy="135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58983" y="260604"/>
            <a:ext cx="1728216" cy="4907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923" y="128182"/>
            <a:ext cx="11084153" cy="58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04040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072" y="1700783"/>
            <a:ext cx="11039855" cy="4105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13" Type="http://schemas.openxmlformats.org/officeDocument/2006/relationships/image" Target="../media/image55.jpg"/><Relationship Id="rId18" Type="http://schemas.openxmlformats.org/officeDocument/2006/relationships/image" Target="../media/image60.jpg"/><Relationship Id="rId3" Type="http://schemas.openxmlformats.org/officeDocument/2006/relationships/image" Target="../media/image45.jpg"/><Relationship Id="rId21" Type="http://schemas.openxmlformats.org/officeDocument/2006/relationships/image" Target="../media/image40.png"/><Relationship Id="rId7" Type="http://schemas.openxmlformats.org/officeDocument/2006/relationships/image" Target="../media/image49.jpg"/><Relationship Id="rId12" Type="http://schemas.openxmlformats.org/officeDocument/2006/relationships/image" Target="../media/image54.jpg"/><Relationship Id="rId17" Type="http://schemas.openxmlformats.org/officeDocument/2006/relationships/image" Target="../media/image59.jp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8.jpg"/><Relationship Id="rId20" Type="http://schemas.openxmlformats.org/officeDocument/2006/relationships/image" Target="../media/image6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g"/><Relationship Id="rId11" Type="http://schemas.openxmlformats.org/officeDocument/2006/relationships/image" Target="../media/image53.jpg"/><Relationship Id="rId5" Type="http://schemas.openxmlformats.org/officeDocument/2006/relationships/image" Target="../media/image47.jpg"/><Relationship Id="rId15" Type="http://schemas.openxmlformats.org/officeDocument/2006/relationships/image" Target="../media/image57.jpg"/><Relationship Id="rId10" Type="http://schemas.openxmlformats.org/officeDocument/2006/relationships/image" Target="../media/image52.jpg"/><Relationship Id="rId19" Type="http://schemas.openxmlformats.org/officeDocument/2006/relationships/image" Target="../media/image61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Relationship Id="rId1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png"/><Relationship Id="rId4" Type="http://schemas.openxmlformats.org/officeDocument/2006/relationships/image" Target="../media/image64.jp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13" Type="http://schemas.openxmlformats.org/officeDocument/2006/relationships/image" Target="../media/image79.jpg"/><Relationship Id="rId18" Type="http://schemas.openxmlformats.org/officeDocument/2006/relationships/image" Target="../media/image84.jpg"/><Relationship Id="rId3" Type="http://schemas.openxmlformats.org/officeDocument/2006/relationships/image" Target="../media/image69.jpg"/><Relationship Id="rId7" Type="http://schemas.openxmlformats.org/officeDocument/2006/relationships/image" Target="../media/image73.jpg"/><Relationship Id="rId12" Type="http://schemas.openxmlformats.org/officeDocument/2006/relationships/image" Target="../media/image78.jpg"/><Relationship Id="rId17" Type="http://schemas.openxmlformats.org/officeDocument/2006/relationships/image" Target="../media/image83.jp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82.jp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g"/><Relationship Id="rId11" Type="http://schemas.openxmlformats.org/officeDocument/2006/relationships/image" Target="../media/image77.jpg"/><Relationship Id="rId5" Type="http://schemas.openxmlformats.org/officeDocument/2006/relationships/image" Target="../media/image71.jpg"/><Relationship Id="rId15" Type="http://schemas.openxmlformats.org/officeDocument/2006/relationships/image" Target="../media/image81.jpg"/><Relationship Id="rId10" Type="http://schemas.openxmlformats.org/officeDocument/2006/relationships/image" Target="../media/image76.jpg"/><Relationship Id="rId19" Type="http://schemas.openxmlformats.org/officeDocument/2006/relationships/image" Target="../media/image85.jpg"/><Relationship Id="rId4" Type="http://schemas.openxmlformats.org/officeDocument/2006/relationships/image" Target="../media/image70.jpg"/><Relationship Id="rId9" Type="http://schemas.openxmlformats.org/officeDocument/2006/relationships/image" Target="../media/image75.jpg"/><Relationship Id="rId14" Type="http://schemas.openxmlformats.org/officeDocument/2006/relationships/image" Target="../media/image8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8.jp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22647"/>
            <a:ext cx="8953500" cy="2435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4149" y="5297997"/>
            <a:ext cx="7508875" cy="1778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800" b="1" spc="-10" dirty="0">
                <a:solidFill>
                  <a:srgbClr val="F3F4F5"/>
                </a:solidFill>
                <a:latin typeface="微软雅黑"/>
                <a:cs typeface="微软雅黑"/>
              </a:rPr>
              <a:t>H</a:t>
            </a:r>
            <a:r>
              <a:rPr sz="13800" b="1" spc="-320" dirty="0">
                <a:solidFill>
                  <a:srgbClr val="F3F4F5"/>
                </a:solidFill>
                <a:latin typeface="微软雅黑"/>
                <a:cs typeface="微软雅黑"/>
              </a:rPr>
              <a:t>U</a:t>
            </a:r>
            <a:r>
              <a:rPr sz="13800" b="1" dirty="0">
                <a:solidFill>
                  <a:srgbClr val="F3F4F5"/>
                </a:solidFill>
                <a:latin typeface="微软雅黑"/>
                <a:cs typeface="微软雅黑"/>
              </a:rPr>
              <a:t>ASKY</a:t>
            </a:r>
            <a:endParaRPr sz="138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5104" y="2171700"/>
            <a:ext cx="2595372" cy="1712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6935" y="1221232"/>
            <a:ext cx="7900622" cy="425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4723" y="0"/>
            <a:ext cx="1827276" cy="2378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99747" y="6263640"/>
            <a:ext cx="490855" cy="594360"/>
          </a:xfrm>
          <a:custGeom>
            <a:avLst/>
            <a:gdLst/>
            <a:ahLst/>
            <a:cxnLst/>
            <a:rect l="l" t="t" r="r" b="b"/>
            <a:pathLst>
              <a:path w="490854" h="594359">
                <a:moveTo>
                  <a:pt x="490727" y="0"/>
                </a:moveTo>
                <a:lnTo>
                  <a:pt x="0" y="594359"/>
                </a:lnTo>
                <a:lnTo>
                  <a:pt x="490727" y="594359"/>
                </a:lnTo>
                <a:lnTo>
                  <a:pt x="490727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99747" y="6263640"/>
            <a:ext cx="490855" cy="594360"/>
          </a:xfrm>
          <a:custGeom>
            <a:avLst/>
            <a:gdLst/>
            <a:ahLst/>
            <a:cxnLst/>
            <a:rect l="l" t="t" r="r" b="b"/>
            <a:pathLst>
              <a:path w="490854" h="594359">
                <a:moveTo>
                  <a:pt x="490727" y="594359"/>
                </a:moveTo>
                <a:lnTo>
                  <a:pt x="0" y="594359"/>
                </a:lnTo>
                <a:lnTo>
                  <a:pt x="490727" y="0"/>
                </a:lnTo>
                <a:lnTo>
                  <a:pt x="490727" y="594359"/>
                </a:lnTo>
                <a:close/>
              </a:path>
            </a:pathLst>
          </a:custGeom>
          <a:ln w="12700">
            <a:solidFill>
              <a:srgbClr val="1BA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173223"/>
            <a:ext cx="9595485" cy="1711960"/>
          </a:xfrm>
          <a:custGeom>
            <a:avLst/>
            <a:gdLst/>
            <a:ahLst/>
            <a:cxnLst/>
            <a:rect l="l" t="t" r="r" b="b"/>
            <a:pathLst>
              <a:path w="9595485" h="1711960">
                <a:moveTo>
                  <a:pt x="0" y="1711452"/>
                </a:moveTo>
                <a:lnTo>
                  <a:pt x="9595104" y="1711452"/>
                </a:lnTo>
                <a:lnTo>
                  <a:pt x="9595104" y="0"/>
                </a:lnTo>
                <a:lnTo>
                  <a:pt x="0" y="0"/>
                </a:lnTo>
                <a:lnTo>
                  <a:pt x="0" y="1711452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173223"/>
            <a:ext cx="9595485" cy="1711960"/>
          </a:xfrm>
          <a:custGeom>
            <a:avLst/>
            <a:gdLst/>
            <a:ahLst/>
            <a:cxnLst/>
            <a:rect l="l" t="t" r="r" b="b"/>
            <a:pathLst>
              <a:path w="9595485" h="1711960">
                <a:moveTo>
                  <a:pt x="0" y="1711452"/>
                </a:moveTo>
                <a:lnTo>
                  <a:pt x="9595104" y="1711452"/>
                </a:lnTo>
                <a:lnTo>
                  <a:pt x="9595104" y="0"/>
                </a:lnTo>
                <a:lnTo>
                  <a:pt x="0" y="0"/>
                </a:lnTo>
                <a:lnTo>
                  <a:pt x="0" y="1711452"/>
                </a:lnTo>
                <a:close/>
              </a:path>
            </a:pathLst>
          </a:custGeom>
          <a:ln w="12699">
            <a:solidFill>
              <a:srgbClr val="1BA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8827" y="338327"/>
            <a:ext cx="2261616" cy="643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96628" y="2171700"/>
            <a:ext cx="2595372" cy="1731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1708" y="2473814"/>
            <a:ext cx="4800600" cy="109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200" b="1" dirty="0">
                <a:solidFill>
                  <a:srgbClr val="FFFFFF"/>
                </a:solidFill>
                <a:latin typeface="微软雅黑"/>
                <a:cs typeface="微软雅黑"/>
              </a:rPr>
              <a:t>華</a:t>
            </a:r>
            <a:r>
              <a:rPr sz="4200" b="1" spc="-655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4200" b="1" dirty="0">
                <a:solidFill>
                  <a:srgbClr val="FFFFFF"/>
                </a:solidFill>
                <a:latin typeface="微软雅黑"/>
                <a:cs typeface="微软雅黑"/>
              </a:rPr>
              <a:t>氏</a:t>
            </a:r>
            <a:r>
              <a:rPr sz="4200" b="1" spc="-655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4200" b="1" dirty="0">
                <a:solidFill>
                  <a:srgbClr val="FFFFFF"/>
                </a:solidFill>
                <a:latin typeface="微软雅黑"/>
                <a:cs typeface="微软雅黑"/>
              </a:rPr>
              <a:t>醫</a:t>
            </a:r>
            <a:r>
              <a:rPr sz="4200" b="1" spc="-655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4200" b="1" dirty="0">
                <a:solidFill>
                  <a:srgbClr val="FFFFFF"/>
                </a:solidFill>
                <a:latin typeface="微软雅黑"/>
                <a:cs typeface="微软雅黑"/>
              </a:rPr>
              <a:t>藥</a:t>
            </a:r>
            <a:r>
              <a:rPr sz="4200" b="1" spc="-655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4200" b="1" dirty="0">
                <a:solidFill>
                  <a:srgbClr val="FFFFFF"/>
                </a:solidFill>
                <a:latin typeface="微软雅黑"/>
                <a:cs typeface="微软雅黑"/>
              </a:rPr>
              <a:t>集</a:t>
            </a:r>
            <a:r>
              <a:rPr sz="4200" b="1" spc="-655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4200" b="1" dirty="0">
                <a:solidFill>
                  <a:srgbClr val="FFFFFF"/>
                </a:solidFill>
                <a:latin typeface="微软雅黑"/>
                <a:cs typeface="微软雅黑"/>
              </a:rPr>
              <a:t>团</a:t>
            </a:r>
            <a:r>
              <a:rPr sz="4200" b="1" spc="-655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4200" b="1" dirty="0">
                <a:solidFill>
                  <a:srgbClr val="FFFFFF"/>
                </a:solidFill>
                <a:latin typeface="微软雅黑"/>
                <a:cs typeface="微软雅黑"/>
              </a:rPr>
              <a:t>简</a:t>
            </a:r>
            <a:r>
              <a:rPr sz="4200" b="1" spc="-655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4200" b="1" dirty="0">
                <a:solidFill>
                  <a:srgbClr val="FFFFFF"/>
                </a:solidFill>
                <a:latin typeface="微软雅黑"/>
                <a:cs typeface="微软雅黑"/>
              </a:rPr>
              <a:t>介</a:t>
            </a:r>
            <a:endParaRPr sz="4200">
              <a:latin typeface="微软雅黑"/>
              <a:cs typeface="微软雅黑"/>
            </a:endParaRPr>
          </a:p>
          <a:p>
            <a:pPr>
              <a:lnSpc>
                <a:spcPts val="2395"/>
              </a:lnSpc>
              <a:spcBef>
                <a:spcPts val="2025"/>
              </a:spcBef>
              <a:tabLst>
                <a:tab pos="1822450" algn="l"/>
              </a:tabLst>
            </a:pPr>
            <a:r>
              <a:rPr sz="2000" dirty="0">
                <a:solidFill>
                  <a:srgbClr val="FFFFFF"/>
                </a:solidFill>
                <a:latin typeface="微软雅黑"/>
                <a:cs typeface="微软雅黑"/>
              </a:rPr>
              <a:t>赋能医药创新	加速行业发展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集团业务</a:t>
            </a:r>
          </a:p>
        </p:txBody>
      </p:sp>
      <p:sp>
        <p:nvSpPr>
          <p:cNvPr id="3" name="object 3"/>
          <p:cNvSpPr/>
          <p:nvPr/>
        </p:nvSpPr>
        <p:spPr>
          <a:xfrm>
            <a:off x="4376928" y="1583436"/>
            <a:ext cx="3166872" cy="990600"/>
          </a:xfrm>
          <a:custGeom>
            <a:avLst/>
            <a:gdLst/>
            <a:ahLst/>
            <a:cxnLst/>
            <a:rect l="l" t="t" r="r" b="b"/>
            <a:pathLst>
              <a:path w="3057525" h="990600">
                <a:moveTo>
                  <a:pt x="2892044" y="0"/>
                </a:moveTo>
                <a:lnTo>
                  <a:pt x="165100" y="0"/>
                </a:lnTo>
                <a:lnTo>
                  <a:pt x="159397" y="96"/>
                </a:lnTo>
                <a:lnTo>
                  <a:pt x="116845" y="7162"/>
                </a:lnTo>
                <a:lnTo>
                  <a:pt x="78718" y="24371"/>
                </a:lnTo>
                <a:lnTo>
                  <a:pt x="46494" y="50246"/>
                </a:lnTo>
                <a:lnTo>
                  <a:pt x="21648" y="83310"/>
                </a:lnTo>
                <a:lnTo>
                  <a:pt x="5658" y="122087"/>
                </a:lnTo>
                <a:lnTo>
                  <a:pt x="0" y="165100"/>
                </a:lnTo>
                <a:lnTo>
                  <a:pt x="0" y="990600"/>
                </a:lnTo>
                <a:lnTo>
                  <a:pt x="3057144" y="990600"/>
                </a:lnTo>
                <a:lnTo>
                  <a:pt x="3057047" y="159397"/>
                </a:lnTo>
                <a:lnTo>
                  <a:pt x="3049981" y="116845"/>
                </a:lnTo>
                <a:lnTo>
                  <a:pt x="3032772" y="78718"/>
                </a:lnTo>
                <a:lnTo>
                  <a:pt x="3006897" y="46494"/>
                </a:lnTo>
                <a:lnTo>
                  <a:pt x="2973833" y="21648"/>
                </a:lnTo>
                <a:lnTo>
                  <a:pt x="2935056" y="5658"/>
                </a:lnTo>
                <a:lnTo>
                  <a:pt x="2892044" y="0"/>
                </a:lnTo>
                <a:close/>
              </a:path>
            </a:pathLst>
          </a:custGeom>
          <a:solidFill>
            <a:srgbClr val="046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76928" y="1732788"/>
            <a:ext cx="3166872" cy="3793346"/>
          </a:xfrm>
          <a:prstGeom prst="rect">
            <a:avLst/>
          </a:prstGeom>
          <a:ln w="12700">
            <a:solidFill>
              <a:srgbClr val="046B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46100" marR="66167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仿制药、中药产品 开发及服务</a:t>
            </a:r>
            <a:endParaRPr sz="18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  <a:spcBef>
                <a:spcPts val="1470"/>
              </a:spcBef>
              <a:tabLst>
                <a:tab pos="372745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高难仿制药CMC研究及技术转让</a:t>
            </a:r>
            <a:endParaRPr sz="1400" spc="100" dirty="0">
              <a:latin typeface="微软雅黑"/>
              <a:cs typeface="微软雅黑"/>
            </a:endParaRPr>
          </a:p>
          <a:p>
            <a:pPr marL="86360">
              <a:lnSpc>
                <a:spcPct val="100000"/>
              </a:lnSpc>
              <a:spcBef>
                <a:spcPts val="840"/>
              </a:spcBef>
              <a:tabLst>
                <a:tab pos="372745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-5" dirty="0">
                <a:solidFill>
                  <a:srgbClr val="173D44"/>
                </a:solidFill>
                <a:latin typeface="微软雅黑"/>
                <a:cs typeface="微软雅黑"/>
              </a:rPr>
              <a:t>上市后产品的一致性评价</a:t>
            </a:r>
            <a:endParaRPr sz="1400" dirty="0">
              <a:latin typeface="微软雅黑"/>
              <a:cs typeface="微软雅黑"/>
            </a:endParaRPr>
          </a:p>
          <a:p>
            <a:pPr marL="86360">
              <a:lnSpc>
                <a:spcPct val="100000"/>
              </a:lnSpc>
              <a:spcBef>
                <a:spcPts val="840"/>
              </a:spcBef>
              <a:tabLst>
                <a:tab pos="372745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dirty="0" err="1">
                <a:solidFill>
                  <a:srgbClr val="173D44"/>
                </a:solidFill>
                <a:latin typeface="微软雅黑"/>
                <a:cs typeface="微软雅黑"/>
              </a:rPr>
              <a:t>首仿，专利挑战</a:t>
            </a:r>
            <a:r>
              <a:rPr sz="1400" dirty="0">
                <a:solidFill>
                  <a:srgbClr val="173D44"/>
                </a:solidFill>
                <a:latin typeface="微软雅黑"/>
                <a:cs typeface="微软雅黑"/>
              </a:rPr>
              <a:t> （PIV）</a:t>
            </a:r>
            <a:endParaRPr sz="1400" dirty="0">
              <a:latin typeface="微软雅黑"/>
              <a:cs typeface="微软雅黑"/>
            </a:endParaRPr>
          </a:p>
          <a:p>
            <a:pPr marL="86360">
              <a:lnSpc>
                <a:spcPct val="100000"/>
              </a:lnSpc>
              <a:spcBef>
                <a:spcPts val="840"/>
              </a:spcBef>
              <a:tabLst>
                <a:tab pos="372745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 err="1">
                <a:solidFill>
                  <a:srgbClr val="173D44"/>
                </a:solidFill>
                <a:latin typeface="微软雅黑"/>
                <a:cs typeface="微软雅黑"/>
              </a:rPr>
              <a:t>进口注册、药政咨询服务</a:t>
            </a:r>
            <a:endParaRPr sz="1400" spc="100" dirty="0">
              <a:latin typeface="微软雅黑"/>
              <a:cs typeface="微软雅黑"/>
            </a:endParaRPr>
          </a:p>
          <a:p>
            <a:pPr marL="86360">
              <a:lnSpc>
                <a:spcPct val="100000"/>
              </a:lnSpc>
              <a:spcBef>
                <a:spcPts val="840"/>
              </a:spcBef>
              <a:tabLst>
                <a:tab pos="372745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-5" dirty="0">
                <a:solidFill>
                  <a:srgbClr val="173D44"/>
                </a:solidFill>
                <a:latin typeface="微软雅黑"/>
                <a:cs typeface="微软雅黑"/>
              </a:rPr>
              <a:t>MA</a:t>
            </a:r>
            <a:r>
              <a:rPr sz="1400" spc="-10" dirty="0">
                <a:solidFill>
                  <a:srgbClr val="173D44"/>
                </a:solidFill>
                <a:latin typeface="微软雅黑"/>
                <a:cs typeface="微软雅黑"/>
              </a:rPr>
              <a:t>H</a:t>
            </a:r>
            <a:r>
              <a:rPr sz="1400" dirty="0">
                <a:solidFill>
                  <a:srgbClr val="173D44"/>
                </a:solidFill>
                <a:latin typeface="微软雅黑"/>
                <a:cs typeface="微软雅黑"/>
              </a:rPr>
              <a:t>机制下产品立项，开发，供</a:t>
            </a:r>
            <a:endParaRPr sz="1400" dirty="0">
              <a:latin typeface="微软雅黑"/>
              <a:cs typeface="微软雅黑"/>
            </a:endParaRPr>
          </a:p>
          <a:p>
            <a:pPr marR="151765" algn="ctr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solidFill>
                  <a:srgbClr val="173D44"/>
                </a:solidFill>
                <a:latin typeface="微软雅黑"/>
                <a:cs typeface="微软雅黑"/>
              </a:rPr>
              <a:t>应链设计及建立等咨询</a:t>
            </a:r>
            <a:r>
              <a:rPr sz="1400" spc="-15" dirty="0">
                <a:solidFill>
                  <a:srgbClr val="173D44"/>
                </a:solidFill>
                <a:latin typeface="微软雅黑"/>
                <a:cs typeface="微软雅黑"/>
              </a:rPr>
              <a:t>服</a:t>
            </a:r>
            <a:r>
              <a:rPr sz="1400" dirty="0">
                <a:solidFill>
                  <a:srgbClr val="173D44"/>
                </a:solidFill>
                <a:latin typeface="微软雅黑"/>
                <a:cs typeface="微软雅黑"/>
              </a:rPr>
              <a:t>务</a:t>
            </a:r>
            <a:endParaRPr sz="1400" dirty="0">
              <a:latin typeface="微软雅黑"/>
              <a:cs typeface="微软雅黑"/>
            </a:endParaRPr>
          </a:p>
          <a:p>
            <a:pPr marL="372745" marR="168910" indent="-287020">
              <a:lnSpc>
                <a:spcPct val="150000"/>
              </a:lnSpc>
              <a:tabLst>
                <a:tab pos="372745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 err="1">
                <a:solidFill>
                  <a:srgbClr val="173D44"/>
                </a:solidFill>
                <a:latin typeface="微软雅黑"/>
                <a:cs typeface="微软雅黑"/>
              </a:rPr>
              <a:t>中药创新药、仿制药、经典名方开发</a:t>
            </a:r>
            <a:endParaRPr sz="1400" spc="100" dirty="0">
              <a:latin typeface="微软雅黑"/>
              <a:cs typeface="微软雅黑"/>
            </a:endParaRPr>
          </a:p>
          <a:p>
            <a:pPr marL="86360">
              <a:lnSpc>
                <a:spcPct val="100000"/>
              </a:lnSpc>
              <a:spcBef>
                <a:spcPts val="840"/>
              </a:spcBef>
              <a:tabLst>
                <a:tab pos="372745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中药/植物药国外临床开发申报</a:t>
            </a:r>
            <a:endParaRPr sz="1400" spc="100" dirty="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2772" y="1557527"/>
            <a:ext cx="3058795" cy="990600"/>
          </a:xfrm>
          <a:custGeom>
            <a:avLst/>
            <a:gdLst/>
            <a:ahLst/>
            <a:cxnLst/>
            <a:rect l="l" t="t" r="r" b="b"/>
            <a:pathLst>
              <a:path w="3058795" h="990600">
                <a:moveTo>
                  <a:pt x="2893567" y="0"/>
                </a:moveTo>
                <a:lnTo>
                  <a:pt x="165100" y="0"/>
                </a:lnTo>
                <a:lnTo>
                  <a:pt x="159397" y="96"/>
                </a:lnTo>
                <a:lnTo>
                  <a:pt x="116845" y="7162"/>
                </a:lnTo>
                <a:lnTo>
                  <a:pt x="78718" y="24371"/>
                </a:lnTo>
                <a:lnTo>
                  <a:pt x="46494" y="50246"/>
                </a:lnTo>
                <a:lnTo>
                  <a:pt x="21648" y="83310"/>
                </a:lnTo>
                <a:lnTo>
                  <a:pt x="5658" y="122087"/>
                </a:lnTo>
                <a:lnTo>
                  <a:pt x="0" y="165100"/>
                </a:lnTo>
                <a:lnTo>
                  <a:pt x="0" y="990600"/>
                </a:lnTo>
                <a:lnTo>
                  <a:pt x="3058667" y="990600"/>
                </a:lnTo>
                <a:lnTo>
                  <a:pt x="3058571" y="159397"/>
                </a:lnTo>
                <a:lnTo>
                  <a:pt x="3051505" y="116845"/>
                </a:lnTo>
                <a:lnTo>
                  <a:pt x="3034296" y="78718"/>
                </a:lnTo>
                <a:lnTo>
                  <a:pt x="3008421" y="46494"/>
                </a:lnTo>
                <a:lnTo>
                  <a:pt x="2975357" y="21648"/>
                </a:lnTo>
                <a:lnTo>
                  <a:pt x="2936580" y="5658"/>
                </a:lnTo>
                <a:lnTo>
                  <a:pt x="2893567" y="0"/>
                </a:lnTo>
                <a:close/>
              </a:path>
            </a:pathLst>
          </a:custGeom>
          <a:solidFill>
            <a:srgbClr val="046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2772" y="1706879"/>
            <a:ext cx="3058795" cy="3090974"/>
          </a:xfrm>
          <a:prstGeom prst="rect">
            <a:avLst/>
          </a:prstGeom>
          <a:ln w="12700">
            <a:solidFill>
              <a:srgbClr val="046B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3695" marR="165735" indent="-22923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化学创新药、改良型创新药 临床前技术开发及服务</a:t>
            </a:r>
            <a:endParaRPr sz="18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217170">
              <a:lnSpc>
                <a:spcPct val="100000"/>
              </a:lnSpc>
              <a:spcBef>
                <a:spcPts val="1235"/>
              </a:spcBef>
              <a:tabLst>
                <a:tab pos="503555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5" dirty="0">
                <a:solidFill>
                  <a:srgbClr val="173D44"/>
                </a:solidFill>
                <a:latin typeface="微软雅黑"/>
                <a:cs typeface="微软雅黑"/>
              </a:rPr>
              <a:t>1</a:t>
            </a:r>
            <a:r>
              <a:rPr sz="1400" spc="-5" dirty="0">
                <a:solidFill>
                  <a:srgbClr val="173D44"/>
                </a:solidFill>
                <a:latin typeface="微软雅黑"/>
                <a:cs typeface="微软雅黑"/>
              </a:rPr>
              <a:t>类创新药C</a:t>
            </a:r>
            <a:r>
              <a:rPr sz="1400" spc="-10" dirty="0">
                <a:solidFill>
                  <a:srgbClr val="173D44"/>
                </a:solidFill>
                <a:latin typeface="微软雅黑"/>
                <a:cs typeface="微软雅黑"/>
              </a:rPr>
              <a:t>MC</a:t>
            </a:r>
            <a:r>
              <a:rPr sz="1400" spc="-5" dirty="0">
                <a:solidFill>
                  <a:srgbClr val="173D44"/>
                </a:solidFill>
                <a:latin typeface="微软雅黑"/>
                <a:cs typeface="微软雅黑"/>
              </a:rPr>
              <a:t>研究</a:t>
            </a:r>
            <a:endParaRPr sz="1400" dirty="0">
              <a:latin typeface="微软雅黑"/>
              <a:cs typeface="微软雅黑"/>
            </a:endParaRPr>
          </a:p>
          <a:p>
            <a:pPr marL="217170">
              <a:lnSpc>
                <a:spcPct val="100000"/>
              </a:lnSpc>
              <a:spcBef>
                <a:spcPts val="840"/>
              </a:spcBef>
              <a:tabLst>
                <a:tab pos="503555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5" dirty="0">
                <a:solidFill>
                  <a:srgbClr val="173D44"/>
                </a:solidFill>
                <a:latin typeface="微软雅黑"/>
                <a:cs typeface="微软雅黑"/>
              </a:rPr>
              <a:t>1</a:t>
            </a:r>
            <a:r>
              <a:rPr sz="1400" dirty="0">
                <a:solidFill>
                  <a:srgbClr val="173D44"/>
                </a:solidFill>
                <a:latin typeface="微软雅黑"/>
                <a:cs typeface="微软雅黑"/>
              </a:rPr>
              <a:t>类创新药药物发现服务</a:t>
            </a:r>
            <a:endParaRPr sz="1400" dirty="0">
              <a:latin typeface="微软雅黑"/>
              <a:cs typeface="微软雅黑"/>
            </a:endParaRPr>
          </a:p>
          <a:p>
            <a:pPr marL="503555" marR="290830" indent="-287020">
              <a:lnSpc>
                <a:spcPct val="150000"/>
              </a:lnSpc>
              <a:tabLst>
                <a:tab pos="503555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5" dirty="0">
                <a:solidFill>
                  <a:srgbClr val="173D44"/>
                </a:solidFill>
                <a:latin typeface="微软雅黑"/>
                <a:cs typeface="微软雅黑"/>
              </a:rPr>
              <a:t>2</a:t>
            </a:r>
            <a:r>
              <a:rPr sz="1400" dirty="0">
                <a:solidFill>
                  <a:srgbClr val="173D44"/>
                </a:solidFill>
                <a:latin typeface="微软雅黑"/>
                <a:cs typeface="微软雅黑"/>
              </a:rPr>
              <a:t>类新药定制开发和自</a:t>
            </a:r>
            <a:r>
              <a:rPr sz="1400" spc="-15" dirty="0">
                <a:solidFill>
                  <a:srgbClr val="173D44"/>
                </a:solidFill>
                <a:latin typeface="微软雅黑"/>
                <a:cs typeface="微软雅黑"/>
              </a:rPr>
              <a:t>研</a:t>
            </a:r>
            <a:r>
              <a:rPr sz="1400" dirty="0">
                <a:solidFill>
                  <a:srgbClr val="173D44"/>
                </a:solidFill>
                <a:latin typeface="微软雅黑"/>
                <a:cs typeface="微软雅黑"/>
              </a:rPr>
              <a:t>产品 技术转让</a:t>
            </a:r>
            <a:endParaRPr sz="1400" dirty="0">
              <a:latin typeface="微软雅黑"/>
              <a:cs typeface="微软雅黑"/>
            </a:endParaRPr>
          </a:p>
          <a:p>
            <a:pPr marL="217170">
              <a:lnSpc>
                <a:spcPct val="100000"/>
              </a:lnSpc>
              <a:spcBef>
                <a:spcPts val="840"/>
              </a:spcBef>
              <a:tabLst>
                <a:tab pos="503555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kern="3500" spc="100" dirty="0">
                <a:solidFill>
                  <a:srgbClr val="173D44"/>
                </a:solidFill>
                <a:latin typeface="微软雅黑"/>
                <a:cs typeface="微软雅黑"/>
              </a:rPr>
              <a:t>进口注册、药政咨询服务</a:t>
            </a:r>
            <a:endParaRPr sz="1400" kern="3500" spc="100" dirty="0">
              <a:latin typeface="微软雅黑"/>
              <a:cs typeface="微软雅黑"/>
            </a:endParaRPr>
          </a:p>
          <a:p>
            <a:pPr marL="503555" marR="141605" indent="-287020">
              <a:lnSpc>
                <a:spcPct val="150000"/>
              </a:lnSpc>
              <a:tabLst>
                <a:tab pos="503555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-5" dirty="0">
                <a:solidFill>
                  <a:srgbClr val="173D44"/>
                </a:solidFill>
                <a:latin typeface="微软雅黑"/>
                <a:cs typeface="微软雅黑"/>
              </a:rPr>
              <a:t>MA</a:t>
            </a:r>
            <a:r>
              <a:rPr sz="1400" spc="-10" dirty="0">
                <a:solidFill>
                  <a:srgbClr val="173D44"/>
                </a:solidFill>
                <a:latin typeface="微软雅黑"/>
                <a:cs typeface="微软雅黑"/>
              </a:rPr>
              <a:t>H</a:t>
            </a:r>
            <a:r>
              <a:rPr sz="1400" dirty="0">
                <a:solidFill>
                  <a:srgbClr val="173D44"/>
                </a:solidFill>
                <a:latin typeface="微软雅黑"/>
                <a:cs typeface="微软雅黑"/>
              </a:rPr>
              <a:t>机制下产</a:t>
            </a:r>
            <a:r>
              <a:rPr sz="1400" spc="-15" dirty="0">
                <a:solidFill>
                  <a:srgbClr val="173D44"/>
                </a:solidFill>
                <a:latin typeface="微软雅黑"/>
                <a:cs typeface="微软雅黑"/>
              </a:rPr>
              <a:t>品立</a:t>
            </a:r>
            <a:r>
              <a:rPr sz="1400" dirty="0">
                <a:solidFill>
                  <a:srgbClr val="173D44"/>
                </a:solidFill>
                <a:latin typeface="微软雅黑"/>
                <a:cs typeface="微软雅黑"/>
              </a:rPr>
              <a:t>项，开</a:t>
            </a:r>
            <a:r>
              <a:rPr sz="1400" spc="-15" dirty="0">
                <a:solidFill>
                  <a:srgbClr val="173D44"/>
                </a:solidFill>
                <a:latin typeface="微软雅黑"/>
                <a:cs typeface="微软雅黑"/>
              </a:rPr>
              <a:t>发</a:t>
            </a:r>
            <a:r>
              <a:rPr sz="1400" dirty="0">
                <a:solidFill>
                  <a:srgbClr val="173D44"/>
                </a:solidFill>
                <a:latin typeface="微软雅黑"/>
                <a:cs typeface="微软雅黑"/>
              </a:rPr>
              <a:t>， 供应链设计及建立等咨</a:t>
            </a:r>
            <a:r>
              <a:rPr sz="1400" spc="-15" dirty="0">
                <a:solidFill>
                  <a:srgbClr val="173D44"/>
                </a:solidFill>
                <a:latin typeface="微软雅黑"/>
                <a:cs typeface="微软雅黑"/>
              </a:rPr>
              <a:t>询</a:t>
            </a:r>
            <a:r>
              <a:rPr sz="1400" dirty="0">
                <a:solidFill>
                  <a:srgbClr val="173D44"/>
                </a:solidFill>
                <a:latin typeface="微软雅黑"/>
                <a:cs typeface="微软雅黑"/>
              </a:rPr>
              <a:t>服务</a:t>
            </a:r>
            <a:endParaRPr sz="1400" dirty="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8328" y="1609344"/>
            <a:ext cx="3057525" cy="992505"/>
          </a:xfrm>
          <a:custGeom>
            <a:avLst/>
            <a:gdLst/>
            <a:ahLst/>
            <a:cxnLst/>
            <a:rect l="l" t="t" r="r" b="b"/>
            <a:pathLst>
              <a:path w="3057525" h="992505">
                <a:moveTo>
                  <a:pt x="2891790" y="0"/>
                </a:moveTo>
                <a:lnTo>
                  <a:pt x="165353" y="0"/>
                </a:lnTo>
                <a:lnTo>
                  <a:pt x="159235" y="111"/>
                </a:lnTo>
                <a:lnTo>
                  <a:pt x="116718" y="7270"/>
                </a:lnTo>
                <a:lnTo>
                  <a:pt x="78628" y="24546"/>
                </a:lnTo>
                <a:lnTo>
                  <a:pt x="46438" y="50465"/>
                </a:lnTo>
                <a:lnTo>
                  <a:pt x="21621" y="83555"/>
                </a:lnTo>
                <a:lnTo>
                  <a:pt x="5650" y="122342"/>
                </a:lnTo>
                <a:lnTo>
                  <a:pt x="0" y="165353"/>
                </a:lnTo>
                <a:lnTo>
                  <a:pt x="0" y="992123"/>
                </a:lnTo>
                <a:lnTo>
                  <a:pt x="3057144" y="992123"/>
                </a:lnTo>
                <a:lnTo>
                  <a:pt x="3057032" y="159235"/>
                </a:lnTo>
                <a:lnTo>
                  <a:pt x="3049873" y="116718"/>
                </a:lnTo>
                <a:lnTo>
                  <a:pt x="3032597" y="78628"/>
                </a:lnTo>
                <a:lnTo>
                  <a:pt x="3006678" y="46438"/>
                </a:lnTo>
                <a:lnTo>
                  <a:pt x="2973588" y="21621"/>
                </a:lnTo>
                <a:lnTo>
                  <a:pt x="2934801" y="5650"/>
                </a:lnTo>
                <a:lnTo>
                  <a:pt x="2891790" y="0"/>
                </a:lnTo>
                <a:close/>
              </a:path>
            </a:pathLst>
          </a:custGeom>
          <a:solidFill>
            <a:srgbClr val="046B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958328" y="1758695"/>
            <a:ext cx="3057525" cy="3031599"/>
          </a:xfrm>
          <a:prstGeom prst="rect">
            <a:avLst/>
          </a:prstGeom>
          <a:ln w="12700">
            <a:solidFill>
              <a:srgbClr val="046B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2434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大分子生物药物技术</a:t>
            </a:r>
            <a:endParaRPr sz="1800" dirty="0">
              <a:latin typeface="微软雅黑"/>
              <a:cs typeface="微软雅黑"/>
            </a:endParaRPr>
          </a:p>
          <a:p>
            <a:pPr marR="114935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/>
                <a:cs typeface="微软雅黑"/>
              </a:rPr>
              <a:t>开发及生产服务</a:t>
            </a:r>
            <a:endParaRPr sz="18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375285">
              <a:lnSpc>
                <a:spcPct val="100000"/>
              </a:lnSpc>
              <a:tabLst>
                <a:tab pos="661670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b="1" spc="100" dirty="0">
                <a:solidFill>
                  <a:srgbClr val="173D44"/>
                </a:solidFill>
                <a:latin typeface="微软雅黑"/>
                <a:cs typeface="微软雅黑"/>
              </a:rPr>
              <a:t>单</a:t>
            </a:r>
            <a:r>
              <a:rPr lang="zh-CN" altLang="en-US" sz="1400" b="1" spc="100" dirty="0">
                <a:solidFill>
                  <a:srgbClr val="173D44"/>
                </a:solidFill>
                <a:latin typeface="微软雅黑"/>
                <a:cs typeface="微软雅黑"/>
              </a:rPr>
              <a:t>克隆抗体</a:t>
            </a:r>
            <a:endParaRPr sz="1400" b="1" spc="1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375285">
              <a:lnSpc>
                <a:spcPct val="100000"/>
              </a:lnSpc>
              <a:tabLst>
                <a:tab pos="661670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双特异性抗体</a:t>
            </a:r>
            <a:endParaRPr sz="1400" spc="1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375285">
              <a:lnSpc>
                <a:spcPct val="100000"/>
              </a:lnSpc>
              <a:tabLst>
                <a:tab pos="661670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抗体偶联药物（ADC）</a:t>
            </a:r>
            <a:endParaRPr sz="1400" spc="1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375285">
              <a:lnSpc>
                <a:spcPct val="100000"/>
              </a:lnSpc>
              <a:tabLst>
                <a:tab pos="661670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-5" dirty="0">
                <a:solidFill>
                  <a:srgbClr val="173D44"/>
                </a:solidFill>
                <a:latin typeface="微软雅黑"/>
                <a:cs typeface="微软雅黑"/>
              </a:rPr>
              <a:t>F</a:t>
            </a:r>
            <a:r>
              <a:rPr sz="1400" dirty="0">
                <a:solidFill>
                  <a:srgbClr val="173D44"/>
                </a:solidFill>
                <a:latin typeface="微软雅黑"/>
                <a:cs typeface="微软雅黑"/>
              </a:rPr>
              <a:t>c</a:t>
            </a:r>
            <a:r>
              <a:rPr sz="1400" spc="-5" dirty="0">
                <a:solidFill>
                  <a:srgbClr val="173D44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173D44"/>
                </a:solidFill>
                <a:latin typeface="微软雅黑"/>
                <a:cs typeface="微软雅黑"/>
              </a:rPr>
              <a:t>融合蛋白</a:t>
            </a:r>
            <a:endParaRPr sz="14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375285">
              <a:lnSpc>
                <a:spcPct val="100000"/>
              </a:lnSpc>
              <a:tabLst>
                <a:tab pos="661670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抗体片段、多克隆抗体等</a:t>
            </a:r>
            <a:endParaRPr sz="1400" spc="100" dirty="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集团业务</a:t>
            </a:r>
          </a:p>
        </p:txBody>
      </p:sp>
      <p:sp>
        <p:nvSpPr>
          <p:cNvPr id="3" name="object 3"/>
          <p:cNvSpPr/>
          <p:nvPr/>
        </p:nvSpPr>
        <p:spPr>
          <a:xfrm>
            <a:off x="4399788" y="1595627"/>
            <a:ext cx="3058795" cy="992505"/>
          </a:xfrm>
          <a:custGeom>
            <a:avLst/>
            <a:gdLst/>
            <a:ahLst/>
            <a:cxnLst/>
            <a:rect l="l" t="t" r="r" b="b"/>
            <a:pathLst>
              <a:path w="3058795" h="992505">
                <a:moveTo>
                  <a:pt x="2893314" y="0"/>
                </a:moveTo>
                <a:lnTo>
                  <a:pt x="165353" y="0"/>
                </a:lnTo>
                <a:lnTo>
                  <a:pt x="159235" y="111"/>
                </a:lnTo>
                <a:lnTo>
                  <a:pt x="116718" y="7270"/>
                </a:lnTo>
                <a:lnTo>
                  <a:pt x="78628" y="24546"/>
                </a:lnTo>
                <a:lnTo>
                  <a:pt x="46438" y="50465"/>
                </a:lnTo>
                <a:lnTo>
                  <a:pt x="21621" y="83555"/>
                </a:lnTo>
                <a:lnTo>
                  <a:pt x="5650" y="122342"/>
                </a:lnTo>
                <a:lnTo>
                  <a:pt x="0" y="165354"/>
                </a:lnTo>
                <a:lnTo>
                  <a:pt x="0" y="992124"/>
                </a:lnTo>
                <a:lnTo>
                  <a:pt x="3058667" y="992124"/>
                </a:lnTo>
                <a:lnTo>
                  <a:pt x="3058556" y="159235"/>
                </a:lnTo>
                <a:lnTo>
                  <a:pt x="3051397" y="116718"/>
                </a:lnTo>
                <a:lnTo>
                  <a:pt x="3034121" y="78628"/>
                </a:lnTo>
                <a:lnTo>
                  <a:pt x="3008202" y="46438"/>
                </a:lnTo>
                <a:lnTo>
                  <a:pt x="2975112" y="21621"/>
                </a:lnTo>
                <a:lnTo>
                  <a:pt x="2936325" y="5650"/>
                </a:lnTo>
                <a:lnTo>
                  <a:pt x="2893314" y="0"/>
                </a:lnTo>
                <a:close/>
              </a:path>
            </a:pathLst>
          </a:custGeom>
          <a:solidFill>
            <a:srgbClr val="046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99788" y="1595627"/>
            <a:ext cx="3058795" cy="3662926"/>
          </a:xfrm>
          <a:prstGeom prst="rect">
            <a:avLst/>
          </a:prstGeom>
          <a:ln w="12700">
            <a:solidFill>
              <a:srgbClr val="046B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16839" algn="ctr">
              <a:lnSpc>
                <a:spcPct val="100000"/>
              </a:lnSpc>
            </a:pPr>
            <a:endParaRPr lang="en-US" altLang="zh-CN" b="1" spc="-5" dirty="0">
              <a:solidFill>
                <a:srgbClr val="FFFFFF"/>
              </a:solidFill>
              <a:latin typeface="微软雅黑"/>
              <a:cs typeface="微软雅黑"/>
            </a:endParaRPr>
          </a:p>
          <a:p>
            <a:pPr marR="116839" algn="ctr">
              <a:lnSpc>
                <a:spcPct val="100000"/>
              </a:lnSpc>
            </a:pPr>
            <a:r>
              <a:rPr sz="1800" b="1" spc="-5" dirty="0" err="1">
                <a:solidFill>
                  <a:srgbClr val="FFFFFF"/>
                </a:solidFill>
                <a:latin typeface="微软雅黑"/>
                <a:cs typeface="微软雅黑"/>
              </a:rPr>
              <a:t>分析检测服务</a:t>
            </a:r>
            <a:endParaRPr sz="18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77470">
              <a:lnSpc>
                <a:spcPct val="100000"/>
              </a:lnSpc>
              <a:spcBef>
                <a:spcPts val="1145"/>
              </a:spcBef>
              <a:tabLst>
                <a:tab pos="363855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包材相容性研究</a:t>
            </a:r>
            <a:endParaRPr sz="1400" spc="100" dirty="0">
              <a:latin typeface="微软雅黑"/>
              <a:cs typeface="微软雅黑"/>
            </a:endParaRPr>
          </a:p>
          <a:p>
            <a:pPr marL="77470">
              <a:lnSpc>
                <a:spcPct val="100000"/>
              </a:lnSpc>
              <a:spcBef>
                <a:spcPts val="840"/>
              </a:spcBef>
              <a:tabLst>
                <a:tab pos="363855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药物质量标准制定和验证</a:t>
            </a:r>
            <a:endParaRPr sz="1400" spc="100" dirty="0">
              <a:latin typeface="微软雅黑"/>
              <a:cs typeface="微软雅黑"/>
            </a:endParaRPr>
          </a:p>
          <a:p>
            <a:pPr marL="77470">
              <a:lnSpc>
                <a:spcPct val="100000"/>
              </a:lnSpc>
              <a:spcBef>
                <a:spcPts val="840"/>
              </a:spcBef>
              <a:tabLst>
                <a:tab pos="363855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无机药物与元素杂质分析等</a:t>
            </a:r>
            <a:endParaRPr sz="1400" spc="100" dirty="0">
              <a:latin typeface="微软雅黑"/>
              <a:cs typeface="微软雅黑"/>
            </a:endParaRPr>
          </a:p>
          <a:p>
            <a:pPr marL="77470">
              <a:lnSpc>
                <a:spcPct val="100000"/>
              </a:lnSpc>
              <a:spcBef>
                <a:spcPts val="840"/>
              </a:spcBef>
              <a:tabLst>
                <a:tab pos="363855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一般杂质定性定量分析；基因毒</a:t>
            </a:r>
            <a:endParaRPr sz="1400" spc="100" dirty="0">
              <a:latin typeface="微软雅黑"/>
              <a:cs typeface="微软雅黑"/>
            </a:endParaRPr>
          </a:p>
          <a:p>
            <a:pPr marL="363855">
              <a:lnSpc>
                <a:spcPct val="100000"/>
              </a:lnSpc>
              <a:spcBef>
                <a:spcPts val="840"/>
              </a:spcBef>
            </a:pP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杂质多级质谱方法开发与验证研</a:t>
            </a:r>
            <a:endParaRPr sz="1400" spc="100" dirty="0">
              <a:latin typeface="微软雅黑"/>
              <a:cs typeface="微软雅黑"/>
            </a:endParaRPr>
          </a:p>
          <a:p>
            <a:pPr marL="363855">
              <a:lnSpc>
                <a:spcPct val="100000"/>
              </a:lnSpc>
              <a:spcBef>
                <a:spcPts val="840"/>
              </a:spcBef>
            </a:pP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究</a:t>
            </a:r>
            <a:endParaRPr sz="1400" spc="100" dirty="0">
              <a:latin typeface="微软雅黑"/>
              <a:cs typeface="微软雅黑"/>
            </a:endParaRPr>
          </a:p>
          <a:p>
            <a:pPr marL="363855" marR="38735" indent="-287020">
              <a:lnSpc>
                <a:spcPct val="150000"/>
              </a:lnSpc>
              <a:tabLst>
                <a:tab pos="363855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晶型杂质X-Ray方法开发与验证研 究</a:t>
            </a:r>
            <a:endParaRPr sz="1400" spc="100" dirty="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7155" y="1595627"/>
            <a:ext cx="3057525" cy="992505"/>
          </a:xfrm>
          <a:custGeom>
            <a:avLst/>
            <a:gdLst/>
            <a:ahLst/>
            <a:cxnLst/>
            <a:rect l="l" t="t" r="r" b="b"/>
            <a:pathLst>
              <a:path w="3057525" h="992505">
                <a:moveTo>
                  <a:pt x="2891790" y="0"/>
                </a:moveTo>
                <a:lnTo>
                  <a:pt x="165353" y="0"/>
                </a:lnTo>
                <a:lnTo>
                  <a:pt x="159234" y="111"/>
                </a:lnTo>
                <a:lnTo>
                  <a:pt x="116713" y="7270"/>
                </a:lnTo>
                <a:lnTo>
                  <a:pt x="78622" y="24546"/>
                </a:lnTo>
                <a:lnTo>
                  <a:pt x="46433" y="50465"/>
                </a:lnTo>
                <a:lnTo>
                  <a:pt x="21618" y="83555"/>
                </a:lnTo>
                <a:lnTo>
                  <a:pt x="5649" y="122342"/>
                </a:lnTo>
                <a:lnTo>
                  <a:pt x="0" y="165353"/>
                </a:lnTo>
                <a:lnTo>
                  <a:pt x="0" y="992124"/>
                </a:lnTo>
                <a:lnTo>
                  <a:pt x="3057144" y="992124"/>
                </a:lnTo>
                <a:lnTo>
                  <a:pt x="3057032" y="159235"/>
                </a:lnTo>
                <a:lnTo>
                  <a:pt x="3049873" y="116718"/>
                </a:lnTo>
                <a:lnTo>
                  <a:pt x="3032597" y="78628"/>
                </a:lnTo>
                <a:lnTo>
                  <a:pt x="3006678" y="46438"/>
                </a:lnTo>
                <a:lnTo>
                  <a:pt x="2973588" y="21621"/>
                </a:lnTo>
                <a:lnTo>
                  <a:pt x="2934801" y="5650"/>
                </a:lnTo>
                <a:lnTo>
                  <a:pt x="2891790" y="0"/>
                </a:lnTo>
                <a:close/>
              </a:path>
            </a:pathLst>
          </a:custGeom>
          <a:solidFill>
            <a:srgbClr val="046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7155" y="1905618"/>
            <a:ext cx="3057525" cy="4139595"/>
          </a:xfrm>
          <a:prstGeom prst="rect">
            <a:avLst/>
          </a:prstGeom>
          <a:ln w="12700">
            <a:solidFill>
              <a:srgbClr val="046B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2065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临床研究服务</a:t>
            </a:r>
            <a:endParaRPr sz="18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1435"/>
              </a:spcBef>
              <a:tabLst>
                <a:tab pos="572770" algn="l"/>
              </a:tabLst>
            </a:pPr>
            <a:r>
              <a:rPr sz="1400" spc="-59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临床科学与医学事</a:t>
            </a:r>
            <a:endParaRPr sz="1400" spc="100" dirty="0">
              <a:latin typeface="微软雅黑"/>
              <a:cs typeface="微软雅黑"/>
            </a:endParaRPr>
          </a:p>
          <a:p>
            <a:pPr marL="573405" marR="147320" indent="-287020">
              <a:lnSpc>
                <a:spcPct val="150000"/>
              </a:lnSpc>
              <a:tabLst>
                <a:tab pos="57277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 err="1">
                <a:solidFill>
                  <a:srgbClr val="173D44"/>
                </a:solidFill>
                <a:latin typeface="微软雅黑"/>
                <a:cs typeface="微软雅黑"/>
              </a:rPr>
              <a:t>临床试验监查及项目管理（药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 品，医疗器械）</a:t>
            </a:r>
            <a:endParaRPr sz="1400" spc="100" dirty="0">
              <a:latin typeface="微软雅黑"/>
              <a:cs typeface="微软雅黑"/>
            </a:endParaRPr>
          </a:p>
          <a:p>
            <a:pPr marL="286385">
              <a:lnSpc>
                <a:spcPct val="100000"/>
              </a:lnSpc>
              <a:spcBef>
                <a:spcPts val="840"/>
              </a:spcBef>
              <a:tabLst>
                <a:tab pos="57277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药物安全与警戒</a:t>
            </a:r>
            <a:endParaRPr sz="1400" spc="100" dirty="0">
              <a:latin typeface="微软雅黑"/>
              <a:cs typeface="微软雅黑"/>
            </a:endParaRPr>
          </a:p>
          <a:p>
            <a:pPr marL="286385">
              <a:lnSpc>
                <a:spcPct val="100000"/>
              </a:lnSpc>
              <a:spcBef>
                <a:spcPts val="840"/>
              </a:spcBef>
              <a:tabLst>
                <a:tab pos="57277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临床试验现场服务（SMO）</a:t>
            </a:r>
            <a:endParaRPr sz="1400" spc="100" dirty="0">
              <a:latin typeface="微软雅黑"/>
              <a:cs typeface="微软雅黑"/>
            </a:endParaRPr>
          </a:p>
          <a:p>
            <a:pPr marL="286385">
              <a:lnSpc>
                <a:spcPct val="100000"/>
              </a:lnSpc>
              <a:spcBef>
                <a:spcPts val="840"/>
              </a:spcBef>
              <a:tabLst>
                <a:tab pos="57277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数据管理、生物统计</a:t>
            </a:r>
            <a:endParaRPr sz="1400" spc="100" dirty="0">
              <a:latin typeface="微软雅黑"/>
              <a:cs typeface="微软雅黑"/>
            </a:endParaRPr>
          </a:p>
          <a:p>
            <a:pPr marL="286385">
              <a:lnSpc>
                <a:spcPct val="100000"/>
              </a:lnSpc>
              <a:spcBef>
                <a:spcPts val="840"/>
              </a:spcBef>
              <a:tabLst>
                <a:tab pos="57277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独立第三方稽查服务</a:t>
            </a:r>
            <a:endParaRPr sz="1400" spc="100" dirty="0">
              <a:latin typeface="微软雅黑"/>
              <a:cs typeface="微软雅黑"/>
            </a:endParaRPr>
          </a:p>
          <a:p>
            <a:pPr marL="286385">
              <a:lnSpc>
                <a:spcPct val="100000"/>
              </a:lnSpc>
              <a:spcBef>
                <a:spcPts val="840"/>
              </a:spcBef>
              <a:tabLst>
                <a:tab pos="57277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第三方影像阅片</a:t>
            </a:r>
            <a:endParaRPr sz="1400" spc="100" dirty="0">
              <a:latin typeface="微软雅黑"/>
              <a:cs typeface="微软雅黑"/>
            </a:endParaRPr>
          </a:p>
          <a:p>
            <a:pPr marL="286385">
              <a:lnSpc>
                <a:spcPct val="100000"/>
              </a:lnSpc>
              <a:spcBef>
                <a:spcPts val="840"/>
              </a:spcBef>
              <a:tabLst>
                <a:tab pos="57277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真实世界研究及系统支持</a:t>
            </a:r>
            <a:endParaRPr sz="1400" spc="100" dirty="0">
              <a:latin typeface="微软雅黑"/>
              <a:cs typeface="微软雅黑"/>
            </a:endParaRPr>
          </a:p>
          <a:p>
            <a:pPr marL="286385">
              <a:lnSpc>
                <a:spcPct val="100000"/>
              </a:lnSpc>
              <a:spcBef>
                <a:spcPts val="840"/>
              </a:spcBef>
              <a:tabLst>
                <a:tab pos="57277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注册申报咨询服务</a:t>
            </a:r>
            <a:endParaRPr sz="1400" spc="100" dirty="0">
              <a:latin typeface="微软雅黑"/>
              <a:cs typeface="微软雅黑"/>
            </a:endParaRPr>
          </a:p>
          <a:p>
            <a:pPr marL="286385">
              <a:lnSpc>
                <a:spcPct val="100000"/>
              </a:lnSpc>
              <a:spcBef>
                <a:spcPts val="840"/>
              </a:spcBef>
              <a:tabLst>
                <a:tab pos="57277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国内及国际临床多中心的实施</a:t>
            </a:r>
            <a:endParaRPr sz="1400" spc="100" dirty="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81188" y="1621536"/>
            <a:ext cx="3220212" cy="992505"/>
          </a:xfrm>
          <a:custGeom>
            <a:avLst/>
            <a:gdLst/>
            <a:ahLst/>
            <a:cxnLst/>
            <a:rect l="l" t="t" r="r" b="b"/>
            <a:pathLst>
              <a:path w="3057525" h="992505">
                <a:moveTo>
                  <a:pt x="2891789" y="0"/>
                </a:moveTo>
                <a:lnTo>
                  <a:pt x="165353" y="0"/>
                </a:lnTo>
                <a:lnTo>
                  <a:pt x="159235" y="111"/>
                </a:lnTo>
                <a:lnTo>
                  <a:pt x="116718" y="7270"/>
                </a:lnTo>
                <a:lnTo>
                  <a:pt x="78628" y="24546"/>
                </a:lnTo>
                <a:lnTo>
                  <a:pt x="46438" y="50465"/>
                </a:lnTo>
                <a:lnTo>
                  <a:pt x="21621" y="83555"/>
                </a:lnTo>
                <a:lnTo>
                  <a:pt x="5650" y="122342"/>
                </a:lnTo>
                <a:lnTo>
                  <a:pt x="0" y="165353"/>
                </a:lnTo>
                <a:lnTo>
                  <a:pt x="0" y="992124"/>
                </a:lnTo>
                <a:lnTo>
                  <a:pt x="3057143" y="992124"/>
                </a:lnTo>
                <a:lnTo>
                  <a:pt x="3057032" y="159235"/>
                </a:lnTo>
                <a:lnTo>
                  <a:pt x="3049873" y="116718"/>
                </a:lnTo>
                <a:lnTo>
                  <a:pt x="3032597" y="78628"/>
                </a:lnTo>
                <a:lnTo>
                  <a:pt x="3006678" y="46438"/>
                </a:lnTo>
                <a:lnTo>
                  <a:pt x="2973588" y="21621"/>
                </a:lnTo>
                <a:lnTo>
                  <a:pt x="2934801" y="5650"/>
                </a:lnTo>
                <a:lnTo>
                  <a:pt x="2891789" y="0"/>
                </a:lnTo>
                <a:close/>
              </a:path>
            </a:pathLst>
          </a:custGeom>
          <a:solidFill>
            <a:srgbClr val="046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81188" y="1770888"/>
            <a:ext cx="3220212" cy="4362733"/>
          </a:xfrm>
          <a:prstGeom prst="rect">
            <a:avLst/>
          </a:prstGeom>
          <a:ln w="12700">
            <a:solidFill>
              <a:srgbClr val="046B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13664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/>
                <a:cs typeface="微软雅黑"/>
              </a:rPr>
              <a:t>特医食品</a:t>
            </a:r>
            <a:endParaRPr sz="1800" dirty="0">
              <a:latin typeface="微软雅黑"/>
              <a:cs typeface="微软雅黑"/>
            </a:endParaRPr>
          </a:p>
          <a:p>
            <a:pPr marR="113664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开发生产服务</a:t>
            </a:r>
            <a:endParaRPr sz="18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53975">
              <a:lnSpc>
                <a:spcPct val="100000"/>
              </a:lnSpc>
              <a:tabLst>
                <a:tab pos="34036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配方研究</a:t>
            </a:r>
            <a:endParaRPr sz="1400" spc="100" dirty="0">
              <a:latin typeface="微软雅黑"/>
              <a:cs typeface="微软雅黑"/>
            </a:endParaRPr>
          </a:p>
          <a:p>
            <a:pPr marL="53975">
              <a:lnSpc>
                <a:spcPct val="100000"/>
              </a:lnSpc>
              <a:tabLst>
                <a:tab pos="34036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质量标准研究</a:t>
            </a:r>
            <a:endParaRPr sz="1400" spc="100" dirty="0">
              <a:latin typeface="微软雅黑"/>
              <a:cs typeface="微软雅黑"/>
            </a:endParaRPr>
          </a:p>
          <a:p>
            <a:pPr marL="53975">
              <a:lnSpc>
                <a:spcPct val="100000"/>
              </a:lnSpc>
              <a:tabLst>
                <a:tab pos="34036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小试工艺研究</a:t>
            </a:r>
            <a:endParaRPr sz="1400" spc="100" dirty="0">
              <a:latin typeface="微软雅黑"/>
              <a:cs typeface="微软雅黑"/>
            </a:endParaRPr>
          </a:p>
          <a:p>
            <a:pPr marL="53975">
              <a:lnSpc>
                <a:spcPct val="100000"/>
              </a:lnSpc>
              <a:tabLst>
                <a:tab pos="34036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商业化生产指导</a:t>
            </a:r>
            <a:endParaRPr sz="1400" spc="100" dirty="0">
              <a:latin typeface="微软雅黑"/>
              <a:cs typeface="微软雅黑"/>
            </a:endParaRPr>
          </a:p>
          <a:p>
            <a:pPr marL="53975">
              <a:lnSpc>
                <a:spcPct val="100000"/>
              </a:lnSpc>
              <a:tabLst>
                <a:tab pos="34036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工艺放大中试研究</a:t>
            </a:r>
            <a:endParaRPr sz="1400" spc="100" dirty="0">
              <a:latin typeface="微软雅黑"/>
              <a:cs typeface="微软雅黑"/>
            </a:endParaRPr>
          </a:p>
          <a:p>
            <a:pPr marL="53975">
              <a:lnSpc>
                <a:spcPct val="100000"/>
              </a:lnSpc>
              <a:tabLst>
                <a:tab pos="34036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法规政策咨询服务</a:t>
            </a:r>
            <a:endParaRPr sz="1400" spc="100" dirty="0">
              <a:latin typeface="微软雅黑"/>
              <a:cs typeface="微软雅黑"/>
            </a:endParaRPr>
          </a:p>
          <a:p>
            <a:pPr marL="53975">
              <a:lnSpc>
                <a:spcPct val="100000"/>
              </a:lnSpc>
              <a:tabLst>
                <a:tab pos="34036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注册申报（含进口注册）</a:t>
            </a:r>
            <a:endParaRPr sz="1400" spc="100" dirty="0">
              <a:latin typeface="微软雅黑"/>
              <a:cs typeface="微软雅黑"/>
            </a:endParaRPr>
          </a:p>
          <a:p>
            <a:pPr marL="340360" marR="24130" indent="-287020">
              <a:lnSpc>
                <a:spcPct val="100000"/>
              </a:lnSpc>
              <a:tabLst>
                <a:tab pos="34036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检测技术指导及实验室建设咨询服 务</a:t>
            </a:r>
            <a:endParaRPr sz="1400" spc="100" dirty="0">
              <a:latin typeface="微软雅黑"/>
              <a:cs typeface="微软雅黑"/>
            </a:endParaRPr>
          </a:p>
          <a:p>
            <a:pPr marL="53975">
              <a:lnSpc>
                <a:spcPct val="100000"/>
              </a:lnSpc>
              <a:tabLst>
                <a:tab pos="340360" algn="l"/>
              </a:tabLst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	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车间布局设计咨询服务、质量管理</a:t>
            </a:r>
            <a:endParaRPr sz="1400" spc="100" dirty="0">
              <a:latin typeface="微软雅黑"/>
              <a:cs typeface="微软雅黑"/>
            </a:endParaRPr>
          </a:p>
          <a:p>
            <a:pPr marR="1285875" algn="ctr">
              <a:lnSpc>
                <a:spcPct val="100000"/>
              </a:lnSpc>
            </a:pP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体系建设服务</a:t>
            </a:r>
            <a:endParaRPr sz="1400" spc="100" dirty="0">
              <a:latin typeface="微软雅黑"/>
              <a:cs typeface="微软雅黑"/>
            </a:endParaRPr>
          </a:p>
          <a:p>
            <a:pPr marL="340360" marR="24130" indent="-287020" algn="just">
              <a:lnSpc>
                <a:spcPct val="100000"/>
              </a:lnSpc>
            </a:pPr>
            <a:r>
              <a:rPr sz="1400" spc="100" dirty="0">
                <a:solidFill>
                  <a:srgbClr val="173D44"/>
                </a:solidFill>
                <a:latin typeface="Segoe UI Emoji"/>
                <a:cs typeface="Segoe UI Emoji"/>
              </a:rPr>
              <a:t>⚫   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其他技术服务</a:t>
            </a:r>
            <a:r>
              <a:rPr sz="1400" spc="100">
                <a:solidFill>
                  <a:srgbClr val="173D44"/>
                </a:solidFill>
                <a:latin typeface="微软雅黑"/>
                <a:cs typeface="微软雅黑"/>
              </a:rPr>
              <a:t>（</a:t>
            </a:r>
            <a:r>
              <a:rPr sz="1400" spc="100" smtClean="0">
                <a:solidFill>
                  <a:srgbClr val="173D44"/>
                </a:solidFill>
                <a:latin typeface="微软雅黑"/>
                <a:cs typeface="微软雅黑"/>
              </a:rPr>
              <a:t>特医食品配方设计及配方审核</a:t>
            </a:r>
            <a:r>
              <a:rPr sz="1400" spc="100">
                <a:solidFill>
                  <a:srgbClr val="173D44"/>
                </a:solidFill>
                <a:latin typeface="微软雅黑"/>
                <a:cs typeface="微软雅黑"/>
              </a:rPr>
              <a:t>、</a:t>
            </a:r>
            <a:r>
              <a:rPr sz="1400" spc="100" smtClean="0">
                <a:solidFill>
                  <a:srgbClr val="173D44"/>
                </a:solidFill>
                <a:latin typeface="微软雅黑"/>
                <a:cs typeface="微软雅黑"/>
              </a:rPr>
              <a:t>中文标签和说明书的设计制作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、中英文翻译</a:t>
            </a:r>
            <a:r>
              <a:rPr sz="1400" spc="100">
                <a:solidFill>
                  <a:srgbClr val="173D44"/>
                </a:solidFill>
                <a:latin typeface="微软雅黑"/>
                <a:cs typeface="微软雅黑"/>
              </a:rPr>
              <a:t>、</a:t>
            </a:r>
            <a:r>
              <a:rPr sz="1400" spc="100" smtClean="0">
                <a:solidFill>
                  <a:srgbClr val="173D44"/>
                </a:solidFill>
                <a:latin typeface="微软雅黑"/>
                <a:cs typeface="微软雅黑"/>
              </a:rPr>
              <a:t>稳定性研究的方案设计及进度跟踪等</a:t>
            </a:r>
            <a:r>
              <a:rPr sz="1400" spc="100" dirty="0">
                <a:solidFill>
                  <a:srgbClr val="173D44"/>
                </a:solidFill>
                <a:latin typeface="微软雅黑"/>
                <a:cs typeface="微软雅黑"/>
              </a:rPr>
              <a:t>）</a:t>
            </a:r>
            <a:endParaRPr sz="1400" spc="100" dirty="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8379" y="3897105"/>
            <a:ext cx="255587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5" dirty="0">
                <a:latin typeface="微软雅黑"/>
                <a:cs typeface="微软雅黑"/>
              </a:rPr>
              <a:t> </a:t>
            </a:r>
            <a:r>
              <a:rPr sz="3600" b="1" dirty="0">
                <a:latin typeface="微软雅黑"/>
                <a:cs typeface="微软雅黑"/>
              </a:rPr>
              <a:t>竞争优势</a:t>
            </a:r>
            <a:endParaRPr sz="3600" dirty="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1630036"/>
            <a:ext cx="31432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281567"/>
                </a:solidFill>
                <a:latin typeface="微软雅黑"/>
                <a:cs typeface="微软雅黑"/>
              </a:rPr>
              <a:t>1</a:t>
            </a:r>
            <a:r>
              <a:rPr sz="1800" b="1" dirty="0">
                <a:solidFill>
                  <a:srgbClr val="281567"/>
                </a:solidFill>
                <a:latin typeface="微软雅黑"/>
                <a:cs typeface="微软雅黑"/>
              </a:rPr>
              <a:t>、经验丰富的经营和研发团队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45118" y="1630036"/>
            <a:ext cx="24536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281567"/>
                </a:solidFill>
                <a:latin typeface="微软雅黑"/>
                <a:cs typeface="微软雅黑"/>
              </a:rPr>
              <a:t>2</a:t>
            </a:r>
            <a:r>
              <a:rPr sz="1800" b="1" dirty="0">
                <a:solidFill>
                  <a:srgbClr val="281567"/>
                </a:solidFill>
                <a:latin typeface="微软雅黑"/>
                <a:cs typeface="微软雅黑"/>
              </a:rPr>
              <a:t>、一站式服务合作模式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9865" y="5501717"/>
            <a:ext cx="176783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81567"/>
                </a:solidFill>
                <a:latin typeface="微软雅黑"/>
                <a:cs typeface="微软雅黑"/>
              </a:rPr>
              <a:t>5</a:t>
            </a:r>
            <a:r>
              <a:rPr sz="1800" b="1" spc="-5" dirty="0">
                <a:solidFill>
                  <a:srgbClr val="281567"/>
                </a:solidFill>
                <a:latin typeface="微软雅黑"/>
                <a:cs typeface="微软雅黑"/>
              </a:rPr>
              <a:t>、资源整合能力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4306" y="5501717"/>
            <a:ext cx="324739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81567"/>
                </a:solidFill>
                <a:latin typeface="微软雅黑"/>
                <a:cs typeface="微软雅黑"/>
              </a:rPr>
              <a:t>6</a:t>
            </a:r>
            <a:r>
              <a:rPr sz="1800" b="1" spc="-5" dirty="0">
                <a:solidFill>
                  <a:srgbClr val="281567"/>
                </a:solidFill>
                <a:latin typeface="微软雅黑"/>
                <a:cs typeface="微软雅黑"/>
              </a:rPr>
              <a:t>、战略合作</a:t>
            </a:r>
            <a:r>
              <a:rPr sz="1800" b="1" dirty="0">
                <a:solidFill>
                  <a:srgbClr val="281567"/>
                </a:solidFill>
                <a:latin typeface="微软雅黑"/>
                <a:cs typeface="微软雅黑"/>
              </a:rPr>
              <a:t>/</a:t>
            </a:r>
            <a:r>
              <a:rPr sz="1800" b="1" spc="-5" dirty="0">
                <a:solidFill>
                  <a:srgbClr val="281567"/>
                </a:solidFill>
                <a:latin typeface="微软雅黑"/>
                <a:cs typeface="微软雅黑"/>
              </a:rPr>
              <a:t>深度开发客户资源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375916"/>
            <a:ext cx="12192000" cy="2560320"/>
          </a:xfrm>
          <a:custGeom>
            <a:avLst/>
            <a:gdLst/>
            <a:ahLst/>
            <a:cxnLst/>
            <a:rect l="l" t="t" r="r" b="b"/>
            <a:pathLst>
              <a:path w="12192000" h="2560320">
                <a:moveTo>
                  <a:pt x="0" y="0"/>
                </a:moveTo>
                <a:lnTo>
                  <a:pt x="0" y="2560319"/>
                </a:lnTo>
                <a:lnTo>
                  <a:pt x="12191999" y="2560319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2D9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3235" y="1350263"/>
            <a:ext cx="4593336" cy="4594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9332" y="1357883"/>
            <a:ext cx="4593590" cy="4594860"/>
          </a:xfrm>
          <a:custGeom>
            <a:avLst/>
            <a:gdLst/>
            <a:ahLst/>
            <a:cxnLst/>
            <a:rect l="l" t="t" r="r" b="b"/>
            <a:pathLst>
              <a:path w="4593590" h="4594860">
                <a:moveTo>
                  <a:pt x="2296667" y="0"/>
                </a:moveTo>
                <a:lnTo>
                  <a:pt x="2108297" y="7615"/>
                </a:lnTo>
                <a:lnTo>
                  <a:pt x="1924121" y="30068"/>
                </a:lnTo>
                <a:lnTo>
                  <a:pt x="1744732" y="66768"/>
                </a:lnTo>
                <a:lnTo>
                  <a:pt x="1570719" y="117122"/>
                </a:lnTo>
                <a:lnTo>
                  <a:pt x="1402675" y="180540"/>
                </a:lnTo>
                <a:lnTo>
                  <a:pt x="1241189" y="256430"/>
                </a:lnTo>
                <a:lnTo>
                  <a:pt x="1086854" y="344202"/>
                </a:lnTo>
                <a:lnTo>
                  <a:pt x="940259" y="443264"/>
                </a:lnTo>
                <a:lnTo>
                  <a:pt x="801996" y="553025"/>
                </a:lnTo>
                <a:lnTo>
                  <a:pt x="672655" y="672893"/>
                </a:lnTo>
                <a:lnTo>
                  <a:pt x="552828" y="802278"/>
                </a:lnTo>
                <a:lnTo>
                  <a:pt x="443106" y="940588"/>
                </a:lnTo>
                <a:lnTo>
                  <a:pt x="344079" y="1087232"/>
                </a:lnTo>
                <a:lnTo>
                  <a:pt x="256338" y="1241619"/>
                </a:lnTo>
                <a:lnTo>
                  <a:pt x="180474" y="1403157"/>
                </a:lnTo>
                <a:lnTo>
                  <a:pt x="117079" y="1571256"/>
                </a:lnTo>
                <a:lnTo>
                  <a:pt x="66743" y="1745323"/>
                </a:lnTo>
                <a:lnTo>
                  <a:pt x="30057" y="1924769"/>
                </a:lnTo>
                <a:lnTo>
                  <a:pt x="7612" y="2109002"/>
                </a:lnTo>
                <a:lnTo>
                  <a:pt x="0" y="2297429"/>
                </a:lnTo>
                <a:lnTo>
                  <a:pt x="7612" y="2485857"/>
                </a:lnTo>
                <a:lnTo>
                  <a:pt x="30057" y="2670090"/>
                </a:lnTo>
                <a:lnTo>
                  <a:pt x="66743" y="2849536"/>
                </a:lnTo>
                <a:lnTo>
                  <a:pt x="117079" y="3023603"/>
                </a:lnTo>
                <a:lnTo>
                  <a:pt x="180474" y="3191702"/>
                </a:lnTo>
                <a:lnTo>
                  <a:pt x="256338" y="3353240"/>
                </a:lnTo>
                <a:lnTo>
                  <a:pt x="344079" y="3507627"/>
                </a:lnTo>
                <a:lnTo>
                  <a:pt x="443106" y="3654271"/>
                </a:lnTo>
                <a:lnTo>
                  <a:pt x="552828" y="3792581"/>
                </a:lnTo>
                <a:lnTo>
                  <a:pt x="672655" y="3921966"/>
                </a:lnTo>
                <a:lnTo>
                  <a:pt x="801996" y="4041834"/>
                </a:lnTo>
                <a:lnTo>
                  <a:pt x="940259" y="4151595"/>
                </a:lnTo>
                <a:lnTo>
                  <a:pt x="1086854" y="4250657"/>
                </a:lnTo>
                <a:lnTo>
                  <a:pt x="1241189" y="4338429"/>
                </a:lnTo>
                <a:lnTo>
                  <a:pt x="1402675" y="4414319"/>
                </a:lnTo>
                <a:lnTo>
                  <a:pt x="1570719" y="4477737"/>
                </a:lnTo>
                <a:lnTo>
                  <a:pt x="1744732" y="4528091"/>
                </a:lnTo>
                <a:lnTo>
                  <a:pt x="1924121" y="4564791"/>
                </a:lnTo>
                <a:lnTo>
                  <a:pt x="2108297" y="4587244"/>
                </a:lnTo>
                <a:lnTo>
                  <a:pt x="2296667" y="4594859"/>
                </a:lnTo>
                <a:lnTo>
                  <a:pt x="2485038" y="4587244"/>
                </a:lnTo>
                <a:lnTo>
                  <a:pt x="2669214" y="4564791"/>
                </a:lnTo>
                <a:lnTo>
                  <a:pt x="2848603" y="4528091"/>
                </a:lnTo>
                <a:lnTo>
                  <a:pt x="3022616" y="4477737"/>
                </a:lnTo>
                <a:lnTo>
                  <a:pt x="3190660" y="4414319"/>
                </a:lnTo>
                <a:lnTo>
                  <a:pt x="3352146" y="4338429"/>
                </a:lnTo>
                <a:lnTo>
                  <a:pt x="3506481" y="4250657"/>
                </a:lnTo>
                <a:lnTo>
                  <a:pt x="3653076" y="4151595"/>
                </a:lnTo>
                <a:lnTo>
                  <a:pt x="3791339" y="4041834"/>
                </a:lnTo>
                <a:lnTo>
                  <a:pt x="3920680" y="3921966"/>
                </a:lnTo>
                <a:lnTo>
                  <a:pt x="4040507" y="3792581"/>
                </a:lnTo>
                <a:lnTo>
                  <a:pt x="4150229" y="3654271"/>
                </a:lnTo>
                <a:lnTo>
                  <a:pt x="4249256" y="3507627"/>
                </a:lnTo>
                <a:lnTo>
                  <a:pt x="4336997" y="3353240"/>
                </a:lnTo>
                <a:lnTo>
                  <a:pt x="4412861" y="3191702"/>
                </a:lnTo>
                <a:lnTo>
                  <a:pt x="4476256" y="3023603"/>
                </a:lnTo>
                <a:lnTo>
                  <a:pt x="4526592" y="2849536"/>
                </a:lnTo>
                <a:lnTo>
                  <a:pt x="4563278" y="2670090"/>
                </a:lnTo>
                <a:lnTo>
                  <a:pt x="4585723" y="2485857"/>
                </a:lnTo>
                <a:lnTo>
                  <a:pt x="4593336" y="2297429"/>
                </a:lnTo>
                <a:lnTo>
                  <a:pt x="4585723" y="2109002"/>
                </a:lnTo>
                <a:lnTo>
                  <a:pt x="4563278" y="1924769"/>
                </a:lnTo>
                <a:lnTo>
                  <a:pt x="4526592" y="1745323"/>
                </a:lnTo>
                <a:lnTo>
                  <a:pt x="4476256" y="1571256"/>
                </a:lnTo>
                <a:lnTo>
                  <a:pt x="4412861" y="1403157"/>
                </a:lnTo>
                <a:lnTo>
                  <a:pt x="4336997" y="1241619"/>
                </a:lnTo>
                <a:lnTo>
                  <a:pt x="4249256" y="1087232"/>
                </a:lnTo>
                <a:lnTo>
                  <a:pt x="4150229" y="940588"/>
                </a:lnTo>
                <a:lnTo>
                  <a:pt x="4040507" y="802278"/>
                </a:lnTo>
                <a:lnTo>
                  <a:pt x="3920680" y="672893"/>
                </a:lnTo>
                <a:lnTo>
                  <a:pt x="3791339" y="553025"/>
                </a:lnTo>
                <a:lnTo>
                  <a:pt x="3653076" y="443264"/>
                </a:lnTo>
                <a:lnTo>
                  <a:pt x="3506481" y="344202"/>
                </a:lnTo>
                <a:lnTo>
                  <a:pt x="3352146" y="256430"/>
                </a:lnTo>
                <a:lnTo>
                  <a:pt x="3190660" y="180540"/>
                </a:lnTo>
                <a:lnTo>
                  <a:pt x="3022616" y="117122"/>
                </a:lnTo>
                <a:lnTo>
                  <a:pt x="2848603" y="66768"/>
                </a:lnTo>
                <a:lnTo>
                  <a:pt x="2669214" y="30068"/>
                </a:lnTo>
                <a:lnTo>
                  <a:pt x="2485038" y="7615"/>
                </a:lnTo>
                <a:lnTo>
                  <a:pt x="229666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9620" y="2132076"/>
            <a:ext cx="3032760" cy="3032760"/>
          </a:xfrm>
          <a:custGeom>
            <a:avLst/>
            <a:gdLst/>
            <a:ahLst/>
            <a:cxnLst/>
            <a:rect l="l" t="t" r="r" b="b"/>
            <a:pathLst>
              <a:path w="3032759" h="3032760">
                <a:moveTo>
                  <a:pt x="1516379" y="0"/>
                </a:moveTo>
                <a:lnTo>
                  <a:pt x="1392018" y="5027"/>
                </a:lnTo>
                <a:lnTo>
                  <a:pt x="1270423" y="19847"/>
                </a:lnTo>
                <a:lnTo>
                  <a:pt x="1151987" y="44072"/>
                </a:lnTo>
                <a:lnTo>
                  <a:pt x="1037100" y="77309"/>
                </a:lnTo>
                <a:lnTo>
                  <a:pt x="926151" y="119169"/>
                </a:lnTo>
                <a:lnTo>
                  <a:pt x="819531" y="169262"/>
                </a:lnTo>
                <a:lnTo>
                  <a:pt x="717631" y="227197"/>
                </a:lnTo>
                <a:lnTo>
                  <a:pt x="620841" y="292583"/>
                </a:lnTo>
                <a:lnTo>
                  <a:pt x="529550" y="365031"/>
                </a:lnTo>
                <a:lnTo>
                  <a:pt x="444150" y="444150"/>
                </a:lnTo>
                <a:lnTo>
                  <a:pt x="365031" y="529550"/>
                </a:lnTo>
                <a:lnTo>
                  <a:pt x="292583" y="620841"/>
                </a:lnTo>
                <a:lnTo>
                  <a:pt x="227197" y="717631"/>
                </a:lnTo>
                <a:lnTo>
                  <a:pt x="169262" y="819531"/>
                </a:lnTo>
                <a:lnTo>
                  <a:pt x="119169" y="926151"/>
                </a:lnTo>
                <a:lnTo>
                  <a:pt x="77309" y="1037100"/>
                </a:lnTo>
                <a:lnTo>
                  <a:pt x="44072" y="1151987"/>
                </a:lnTo>
                <a:lnTo>
                  <a:pt x="19847" y="1270423"/>
                </a:lnTo>
                <a:lnTo>
                  <a:pt x="5027" y="1392018"/>
                </a:lnTo>
                <a:lnTo>
                  <a:pt x="0" y="1516380"/>
                </a:lnTo>
                <a:lnTo>
                  <a:pt x="5027" y="1640741"/>
                </a:lnTo>
                <a:lnTo>
                  <a:pt x="19847" y="1762336"/>
                </a:lnTo>
                <a:lnTo>
                  <a:pt x="44072" y="1880772"/>
                </a:lnTo>
                <a:lnTo>
                  <a:pt x="77309" y="1995659"/>
                </a:lnTo>
                <a:lnTo>
                  <a:pt x="119169" y="2106608"/>
                </a:lnTo>
                <a:lnTo>
                  <a:pt x="169262" y="2213228"/>
                </a:lnTo>
                <a:lnTo>
                  <a:pt x="227197" y="2315128"/>
                </a:lnTo>
                <a:lnTo>
                  <a:pt x="292583" y="2411918"/>
                </a:lnTo>
                <a:lnTo>
                  <a:pt x="365031" y="2503209"/>
                </a:lnTo>
                <a:lnTo>
                  <a:pt x="444150" y="2588609"/>
                </a:lnTo>
                <a:lnTo>
                  <a:pt x="529550" y="2667728"/>
                </a:lnTo>
                <a:lnTo>
                  <a:pt x="620841" y="2740176"/>
                </a:lnTo>
                <a:lnTo>
                  <a:pt x="717631" y="2805562"/>
                </a:lnTo>
                <a:lnTo>
                  <a:pt x="819531" y="2863497"/>
                </a:lnTo>
                <a:lnTo>
                  <a:pt x="926151" y="2913590"/>
                </a:lnTo>
                <a:lnTo>
                  <a:pt x="1037100" y="2955450"/>
                </a:lnTo>
                <a:lnTo>
                  <a:pt x="1151987" y="2988687"/>
                </a:lnTo>
                <a:lnTo>
                  <a:pt x="1270423" y="3012912"/>
                </a:lnTo>
                <a:lnTo>
                  <a:pt x="1392018" y="3027732"/>
                </a:lnTo>
                <a:lnTo>
                  <a:pt x="1516379" y="3032760"/>
                </a:lnTo>
                <a:lnTo>
                  <a:pt x="1640741" y="3027732"/>
                </a:lnTo>
                <a:lnTo>
                  <a:pt x="1762336" y="3012912"/>
                </a:lnTo>
                <a:lnTo>
                  <a:pt x="1880772" y="2988687"/>
                </a:lnTo>
                <a:lnTo>
                  <a:pt x="1995659" y="2955450"/>
                </a:lnTo>
                <a:lnTo>
                  <a:pt x="2106608" y="2913590"/>
                </a:lnTo>
                <a:lnTo>
                  <a:pt x="2213228" y="2863497"/>
                </a:lnTo>
                <a:lnTo>
                  <a:pt x="2315128" y="2805562"/>
                </a:lnTo>
                <a:lnTo>
                  <a:pt x="2411918" y="2740176"/>
                </a:lnTo>
                <a:lnTo>
                  <a:pt x="2503209" y="2667728"/>
                </a:lnTo>
                <a:lnTo>
                  <a:pt x="2588609" y="2588609"/>
                </a:lnTo>
                <a:lnTo>
                  <a:pt x="2667728" y="2503209"/>
                </a:lnTo>
                <a:lnTo>
                  <a:pt x="2740176" y="2411918"/>
                </a:lnTo>
                <a:lnTo>
                  <a:pt x="2805562" y="2315128"/>
                </a:lnTo>
                <a:lnTo>
                  <a:pt x="2863497" y="2213228"/>
                </a:lnTo>
                <a:lnTo>
                  <a:pt x="2913590" y="2106608"/>
                </a:lnTo>
                <a:lnTo>
                  <a:pt x="2955450" y="1995659"/>
                </a:lnTo>
                <a:lnTo>
                  <a:pt x="2988687" y="1880772"/>
                </a:lnTo>
                <a:lnTo>
                  <a:pt x="3012912" y="1762336"/>
                </a:lnTo>
                <a:lnTo>
                  <a:pt x="3027732" y="1640741"/>
                </a:lnTo>
                <a:lnTo>
                  <a:pt x="3032759" y="1516380"/>
                </a:lnTo>
                <a:lnTo>
                  <a:pt x="3027732" y="1392018"/>
                </a:lnTo>
                <a:lnTo>
                  <a:pt x="3012912" y="1270423"/>
                </a:lnTo>
                <a:lnTo>
                  <a:pt x="2988687" y="1151987"/>
                </a:lnTo>
                <a:lnTo>
                  <a:pt x="2955450" y="1037100"/>
                </a:lnTo>
                <a:lnTo>
                  <a:pt x="2913590" y="926151"/>
                </a:lnTo>
                <a:lnTo>
                  <a:pt x="2863497" y="819531"/>
                </a:lnTo>
                <a:lnTo>
                  <a:pt x="2805562" y="717631"/>
                </a:lnTo>
                <a:lnTo>
                  <a:pt x="2740176" y="620841"/>
                </a:lnTo>
                <a:lnTo>
                  <a:pt x="2667728" y="529550"/>
                </a:lnTo>
                <a:lnTo>
                  <a:pt x="2588609" y="444150"/>
                </a:lnTo>
                <a:lnTo>
                  <a:pt x="2503209" y="365031"/>
                </a:lnTo>
                <a:lnTo>
                  <a:pt x="2411918" y="292583"/>
                </a:lnTo>
                <a:lnTo>
                  <a:pt x="2315128" y="227197"/>
                </a:lnTo>
                <a:lnTo>
                  <a:pt x="2213228" y="169262"/>
                </a:lnTo>
                <a:lnTo>
                  <a:pt x="2106608" y="119169"/>
                </a:lnTo>
                <a:lnTo>
                  <a:pt x="1995659" y="77309"/>
                </a:lnTo>
                <a:lnTo>
                  <a:pt x="1880772" y="44072"/>
                </a:lnTo>
                <a:lnTo>
                  <a:pt x="1762336" y="19847"/>
                </a:lnTo>
                <a:lnTo>
                  <a:pt x="1640741" y="5027"/>
                </a:lnTo>
                <a:lnTo>
                  <a:pt x="15163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39258" y="3048038"/>
            <a:ext cx="1703705" cy="125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dirty="0">
                <a:solidFill>
                  <a:srgbClr val="281567"/>
                </a:solidFill>
                <a:latin typeface="微软雅黑"/>
                <a:cs typeface="微软雅黑"/>
              </a:rPr>
              <a:t>核心</a:t>
            </a:r>
            <a:endParaRPr sz="4400">
              <a:latin typeface="微软雅黑"/>
              <a:cs typeface="微软雅黑"/>
            </a:endParaRPr>
          </a:p>
          <a:p>
            <a:pPr algn="ctr">
              <a:lnSpc>
                <a:spcPct val="100000"/>
              </a:lnSpc>
            </a:pPr>
            <a:r>
              <a:rPr sz="4400" b="1" spc="-5" dirty="0">
                <a:solidFill>
                  <a:srgbClr val="281567"/>
                </a:solidFill>
                <a:latin typeface="微软雅黑"/>
                <a:cs typeface="微软雅黑"/>
              </a:rPr>
              <a:t>竞争力</a:t>
            </a:r>
            <a:endParaRPr sz="44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05832" y="1491984"/>
            <a:ext cx="1010919" cy="1010919"/>
          </a:xfrm>
          <a:custGeom>
            <a:avLst/>
            <a:gdLst/>
            <a:ahLst/>
            <a:cxnLst/>
            <a:rect l="l" t="t" r="r" b="b"/>
            <a:pathLst>
              <a:path w="1010920" h="1010919">
                <a:moveTo>
                  <a:pt x="499913" y="0"/>
                </a:moveTo>
                <a:lnTo>
                  <a:pt x="460119" y="2008"/>
                </a:lnTo>
                <a:lnTo>
                  <a:pt x="420184" y="7240"/>
                </a:lnTo>
                <a:lnTo>
                  <a:pt x="380276" y="15776"/>
                </a:lnTo>
                <a:lnTo>
                  <a:pt x="340559" y="27697"/>
                </a:lnTo>
                <a:lnTo>
                  <a:pt x="301933" y="42783"/>
                </a:lnTo>
                <a:lnTo>
                  <a:pt x="265243" y="60654"/>
                </a:lnTo>
                <a:lnTo>
                  <a:pt x="230570" y="81143"/>
                </a:lnTo>
                <a:lnTo>
                  <a:pt x="197995" y="104085"/>
                </a:lnTo>
                <a:lnTo>
                  <a:pt x="167597" y="129315"/>
                </a:lnTo>
                <a:lnTo>
                  <a:pt x="139457" y="156667"/>
                </a:lnTo>
                <a:lnTo>
                  <a:pt x="113656" y="185977"/>
                </a:lnTo>
                <a:lnTo>
                  <a:pt x="90275" y="217079"/>
                </a:lnTo>
                <a:lnTo>
                  <a:pt x="69394" y="249808"/>
                </a:lnTo>
                <a:lnTo>
                  <a:pt x="51094" y="283999"/>
                </a:lnTo>
                <a:lnTo>
                  <a:pt x="35455" y="319485"/>
                </a:lnTo>
                <a:lnTo>
                  <a:pt x="22558" y="356103"/>
                </a:lnTo>
                <a:lnTo>
                  <a:pt x="12483" y="393687"/>
                </a:lnTo>
                <a:lnTo>
                  <a:pt x="5311" y="432072"/>
                </a:lnTo>
                <a:lnTo>
                  <a:pt x="1123" y="471091"/>
                </a:lnTo>
                <a:lnTo>
                  <a:pt x="0" y="510581"/>
                </a:lnTo>
                <a:lnTo>
                  <a:pt x="2020" y="550376"/>
                </a:lnTo>
                <a:lnTo>
                  <a:pt x="7267" y="590310"/>
                </a:lnTo>
                <a:lnTo>
                  <a:pt x="15819" y="630218"/>
                </a:lnTo>
                <a:lnTo>
                  <a:pt x="27758" y="669936"/>
                </a:lnTo>
                <a:lnTo>
                  <a:pt x="42844" y="708561"/>
                </a:lnTo>
                <a:lnTo>
                  <a:pt x="60715" y="745251"/>
                </a:lnTo>
                <a:lnTo>
                  <a:pt x="81204" y="779924"/>
                </a:lnTo>
                <a:lnTo>
                  <a:pt x="104146" y="812500"/>
                </a:lnTo>
                <a:lnTo>
                  <a:pt x="129375" y="842898"/>
                </a:lnTo>
                <a:lnTo>
                  <a:pt x="156728" y="871037"/>
                </a:lnTo>
                <a:lnTo>
                  <a:pt x="186038" y="896838"/>
                </a:lnTo>
                <a:lnTo>
                  <a:pt x="217140" y="920219"/>
                </a:lnTo>
                <a:lnTo>
                  <a:pt x="249869" y="941100"/>
                </a:lnTo>
                <a:lnTo>
                  <a:pt x="284060" y="959400"/>
                </a:lnTo>
                <a:lnTo>
                  <a:pt x="319546" y="975039"/>
                </a:lnTo>
                <a:lnTo>
                  <a:pt x="356164" y="987937"/>
                </a:lnTo>
                <a:lnTo>
                  <a:pt x="393748" y="998011"/>
                </a:lnTo>
                <a:lnTo>
                  <a:pt x="432133" y="1005183"/>
                </a:lnTo>
                <a:lnTo>
                  <a:pt x="471152" y="1009371"/>
                </a:lnTo>
                <a:lnTo>
                  <a:pt x="510642" y="1010495"/>
                </a:lnTo>
                <a:lnTo>
                  <a:pt x="550437" y="1008474"/>
                </a:lnTo>
                <a:lnTo>
                  <a:pt x="590371" y="1003228"/>
                </a:lnTo>
                <a:lnTo>
                  <a:pt x="630279" y="994675"/>
                </a:lnTo>
                <a:lnTo>
                  <a:pt x="669997" y="982737"/>
                </a:lnTo>
                <a:lnTo>
                  <a:pt x="708604" y="967650"/>
                </a:lnTo>
                <a:lnTo>
                  <a:pt x="745278" y="949780"/>
                </a:lnTo>
                <a:lnTo>
                  <a:pt x="779936" y="929291"/>
                </a:lnTo>
                <a:lnTo>
                  <a:pt x="812500" y="906349"/>
                </a:lnTo>
                <a:lnTo>
                  <a:pt x="842887" y="881119"/>
                </a:lnTo>
                <a:lnTo>
                  <a:pt x="871018" y="853766"/>
                </a:lnTo>
                <a:lnTo>
                  <a:pt x="896812" y="824456"/>
                </a:lnTo>
                <a:lnTo>
                  <a:pt x="920189" y="793354"/>
                </a:lnTo>
                <a:lnTo>
                  <a:pt x="941067" y="760625"/>
                </a:lnTo>
                <a:lnTo>
                  <a:pt x="959366" y="726435"/>
                </a:lnTo>
                <a:lnTo>
                  <a:pt x="975006" y="690948"/>
                </a:lnTo>
                <a:lnTo>
                  <a:pt x="987906" y="654330"/>
                </a:lnTo>
                <a:lnTo>
                  <a:pt x="997986" y="616746"/>
                </a:lnTo>
                <a:lnTo>
                  <a:pt x="1005164" y="578362"/>
                </a:lnTo>
                <a:lnTo>
                  <a:pt x="1009360" y="539342"/>
                </a:lnTo>
                <a:lnTo>
                  <a:pt x="1010495" y="499852"/>
                </a:lnTo>
                <a:lnTo>
                  <a:pt x="1008486" y="460058"/>
                </a:lnTo>
                <a:lnTo>
                  <a:pt x="1003254" y="420124"/>
                </a:lnTo>
                <a:lnTo>
                  <a:pt x="994718" y="380215"/>
                </a:lnTo>
                <a:lnTo>
                  <a:pt x="982798" y="340498"/>
                </a:lnTo>
                <a:lnTo>
                  <a:pt x="967711" y="301890"/>
                </a:lnTo>
                <a:lnTo>
                  <a:pt x="949841" y="265217"/>
                </a:lnTo>
                <a:lnTo>
                  <a:pt x="929352" y="230558"/>
                </a:lnTo>
                <a:lnTo>
                  <a:pt x="906410" y="197995"/>
                </a:lnTo>
                <a:lnTo>
                  <a:pt x="881180" y="167607"/>
                </a:lnTo>
                <a:lnTo>
                  <a:pt x="853827" y="139476"/>
                </a:lnTo>
                <a:lnTo>
                  <a:pt x="824517" y="113682"/>
                </a:lnTo>
                <a:lnTo>
                  <a:pt x="793415" y="90306"/>
                </a:lnTo>
                <a:lnTo>
                  <a:pt x="760686" y="69428"/>
                </a:lnTo>
                <a:lnTo>
                  <a:pt x="726496" y="51128"/>
                </a:lnTo>
                <a:lnTo>
                  <a:pt x="691009" y="35488"/>
                </a:lnTo>
                <a:lnTo>
                  <a:pt x="654391" y="22588"/>
                </a:lnTo>
                <a:lnTo>
                  <a:pt x="616807" y="12509"/>
                </a:lnTo>
                <a:lnTo>
                  <a:pt x="578423" y="5330"/>
                </a:lnTo>
                <a:lnTo>
                  <a:pt x="539403" y="1134"/>
                </a:lnTo>
                <a:lnTo>
                  <a:pt x="499913" y="0"/>
                </a:lnTo>
                <a:close/>
              </a:path>
            </a:pathLst>
          </a:custGeom>
          <a:solidFill>
            <a:srgbClr val="2D9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99738" y="4951973"/>
            <a:ext cx="884555" cy="884555"/>
          </a:xfrm>
          <a:custGeom>
            <a:avLst/>
            <a:gdLst/>
            <a:ahLst/>
            <a:cxnLst/>
            <a:rect l="l" t="t" r="r" b="b"/>
            <a:pathLst>
              <a:path w="884554" h="884554">
                <a:moveTo>
                  <a:pt x="437367" y="0"/>
                </a:moveTo>
                <a:lnTo>
                  <a:pt x="367642" y="6350"/>
                </a:lnTo>
                <a:lnTo>
                  <a:pt x="298017" y="24267"/>
                </a:lnTo>
                <a:lnTo>
                  <a:pt x="232129" y="53087"/>
                </a:lnTo>
                <a:lnTo>
                  <a:pt x="173297" y="91075"/>
                </a:lnTo>
                <a:lnTo>
                  <a:pt x="122083" y="137073"/>
                </a:lnTo>
                <a:lnTo>
                  <a:pt x="79050" y="189923"/>
                </a:lnTo>
                <a:lnTo>
                  <a:pt x="44763" y="248469"/>
                </a:lnTo>
                <a:lnTo>
                  <a:pt x="19783" y="311553"/>
                </a:lnTo>
                <a:lnTo>
                  <a:pt x="4674" y="378017"/>
                </a:lnTo>
                <a:lnTo>
                  <a:pt x="0" y="446703"/>
                </a:lnTo>
                <a:lnTo>
                  <a:pt x="1751" y="481518"/>
                </a:lnTo>
                <a:lnTo>
                  <a:pt x="13783" y="551369"/>
                </a:lnTo>
                <a:lnTo>
                  <a:pt x="37415" y="619903"/>
                </a:lnTo>
                <a:lnTo>
                  <a:pt x="70994" y="682331"/>
                </a:lnTo>
                <a:lnTo>
                  <a:pt x="113156" y="737421"/>
                </a:lnTo>
                <a:lnTo>
                  <a:pt x="162744" y="784610"/>
                </a:lnTo>
                <a:lnTo>
                  <a:pt x="218601" y="823335"/>
                </a:lnTo>
                <a:lnTo>
                  <a:pt x="279570" y="853033"/>
                </a:lnTo>
                <a:lnTo>
                  <a:pt x="344494" y="873139"/>
                </a:lnTo>
                <a:lnTo>
                  <a:pt x="412217" y="883089"/>
                </a:lnTo>
                <a:lnTo>
                  <a:pt x="446767" y="884080"/>
                </a:lnTo>
                <a:lnTo>
                  <a:pt x="481583" y="882321"/>
                </a:lnTo>
                <a:lnTo>
                  <a:pt x="551434" y="870270"/>
                </a:lnTo>
                <a:lnTo>
                  <a:pt x="619970" y="846634"/>
                </a:lnTo>
                <a:lnTo>
                  <a:pt x="682400" y="813066"/>
                </a:lnTo>
                <a:lnTo>
                  <a:pt x="737492" y="770916"/>
                </a:lnTo>
                <a:lnTo>
                  <a:pt x="784682" y="721340"/>
                </a:lnTo>
                <a:lnTo>
                  <a:pt x="823406" y="665495"/>
                </a:lnTo>
                <a:lnTo>
                  <a:pt x="853101" y="604537"/>
                </a:lnTo>
                <a:lnTo>
                  <a:pt x="873202" y="539621"/>
                </a:lnTo>
                <a:lnTo>
                  <a:pt x="883145" y="471905"/>
                </a:lnTo>
                <a:lnTo>
                  <a:pt x="884132" y="437359"/>
                </a:lnTo>
                <a:lnTo>
                  <a:pt x="882367" y="402545"/>
                </a:lnTo>
                <a:lnTo>
                  <a:pt x="870304" y="332697"/>
                </a:lnTo>
                <a:lnTo>
                  <a:pt x="846655" y="264161"/>
                </a:lnTo>
                <a:lnTo>
                  <a:pt x="813076" y="201731"/>
                </a:lnTo>
                <a:lnTo>
                  <a:pt x="770915" y="146639"/>
                </a:lnTo>
                <a:lnTo>
                  <a:pt x="721331" y="99449"/>
                </a:lnTo>
                <a:lnTo>
                  <a:pt x="665480" y="60725"/>
                </a:lnTo>
                <a:lnTo>
                  <a:pt x="604521" y="31030"/>
                </a:lnTo>
                <a:lnTo>
                  <a:pt x="539610" y="10929"/>
                </a:lnTo>
                <a:lnTo>
                  <a:pt x="471905" y="986"/>
                </a:lnTo>
                <a:lnTo>
                  <a:pt x="437367" y="0"/>
                </a:lnTo>
                <a:close/>
              </a:path>
            </a:pathLst>
          </a:custGeom>
          <a:solidFill>
            <a:srgbClr val="2D9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57388" y="4148328"/>
            <a:ext cx="676910" cy="675640"/>
          </a:xfrm>
          <a:custGeom>
            <a:avLst/>
            <a:gdLst/>
            <a:ahLst/>
            <a:cxnLst/>
            <a:rect l="l" t="t" r="r" b="b"/>
            <a:pathLst>
              <a:path w="676909" h="675639">
                <a:moveTo>
                  <a:pt x="338327" y="0"/>
                </a:moveTo>
                <a:lnTo>
                  <a:pt x="283458" y="4418"/>
                </a:lnTo>
                <a:lnTo>
                  <a:pt x="231404" y="17209"/>
                </a:lnTo>
                <a:lnTo>
                  <a:pt x="182862" y="37677"/>
                </a:lnTo>
                <a:lnTo>
                  <a:pt x="138531" y="65129"/>
                </a:lnTo>
                <a:lnTo>
                  <a:pt x="99107" y="98869"/>
                </a:lnTo>
                <a:lnTo>
                  <a:pt x="65288" y="138202"/>
                </a:lnTo>
                <a:lnTo>
                  <a:pt x="37770" y="182433"/>
                </a:lnTo>
                <a:lnTo>
                  <a:pt x="17251" y="230867"/>
                </a:lnTo>
                <a:lnTo>
                  <a:pt x="4429" y="282810"/>
                </a:lnTo>
                <a:lnTo>
                  <a:pt x="0" y="337566"/>
                </a:lnTo>
                <a:lnTo>
                  <a:pt x="1121" y="365252"/>
                </a:lnTo>
                <a:lnTo>
                  <a:pt x="9834" y="418688"/>
                </a:lnTo>
                <a:lnTo>
                  <a:pt x="26592" y="468963"/>
                </a:lnTo>
                <a:lnTo>
                  <a:pt x="50698" y="515382"/>
                </a:lnTo>
                <a:lnTo>
                  <a:pt x="81453" y="557251"/>
                </a:lnTo>
                <a:lnTo>
                  <a:pt x="118162" y="593874"/>
                </a:lnTo>
                <a:lnTo>
                  <a:pt x="160127" y="624557"/>
                </a:lnTo>
                <a:lnTo>
                  <a:pt x="206650" y="648604"/>
                </a:lnTo>
                <a:lnTo>
                  <a:pt x="257035" y="665321"/>
                </a:lnTo>
                <a:lnTo>
                  <a:pt x="310584" y="674013"/>
                </a:lnTo>
                <a:lnTo>
                  <a:pt x="338327" y="675132"/>
                </a:lnTo>
                <a:lnTo>
                  <a:pt x="366071" y="674013"/>
                </a:lnTo>
                <a:lnTo>
                  <a:pt x="419620" y="665321"/>
                </a:lnTo>
                <a:lnTo>
                  <a:pt x="470005" y="648604"/>
                </a:lnTo>
                <a:lnTo>
                  <a:pt x="516528" y="624557"/>
                </a:lnTo>
                <a:lnTo>
                  <a:pt x="558493" y="593874"/>
                </a:lnTo>
                <a:lnTo>
                  <a:pt x="595202" y="557251"/>
                </a:lnTo>
                <a:lnTo>
                  <a:pt x="625957" y="515382"/>
                </a:lnTo>
                <a:lnTo>
                  <a:pt x="650063" y="468963"/>
                </a:lnTo>
                <a:lnTo>
                  <a:pt x="666821" y="418688"/>
                </a:lnTo>
                <a:lnTo>
                  <a:pt x="675534" y="365252"/>
                </a:lnTo>
                <a:lnTo>
                  <a:pt x="676655" y="337566"/>
                </a:lnTo>
                <a:lnTo>
                  <a:pt x="675534" y="309879"/>
                </a:lnTo>
                <a:lnTo>
                  <a:pt x="666821" y="256443"/>
                </a:lnTo>
                <a:lnTo>
                  <a:pt x="650063" y="206168"/>
                </a:lnTo>
                <a:lnTo>
                  <a:pt x="625957" y="159749"/>
                </a:lnTo>
                <a:lnTo>
                  <a:pt x="595202" y="117880"/>
                </a:lnTo>
                <a:lnTo>
                  <a:pt x="558493" y="81257"/>
                </a:lnTo>
                <a:lnTo>
                  <a:pt x="516528" y="50574"/>
                </a:lnTo>
                <a:lnTo>
                  <a:pt x="470005" y="26527"/>
                </a:lnTo>
                <a:lnTo>
                  <a:pt x="419620" y="9810"/>
                </a:lnTo>
                <a:lnTo>
                  <a:pt x="366071" y="1118"/>
                </a:lnTo>
                <a:lnTo>
                  <a:pt x="338327" y="0"/>
                </a:lnTo>
                <a:close/>
              </a:path>
            </a:pathLst>
          </a:custGeom>
          <a:solidFill>
            <a:srgbClr val="6BC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57955" y="3244595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316230" y="0"/>
                </a:moveTo>
                <a:lnTo>
                  <a:pt x="264941" y="4139"/>
                </a:lnTo>
                <a:lnTo>
                  <a:pt x="216286" y="16123"/>
                </a:lnTo>
                <a:lnTo>
                  <a:pt x="170914" y="35301"/>
                </a:lnTo>
                <a:lnTo>
                  <a:pt x="129479" y="61020"/>
                </a:lnTo>
                <a:lnTo>
                  <a:pt x="92630" y="92630"/>
                </a:lnTo>
                <a:lnTo>
                  <a:pt x="61020" y="129479"/>
                </a:lnTo>
                <a:lnTo>
                  <a:pt x="35301" y="170914"/>
                </a:lnTo>
                <a:lnTo>
                  <a:pt x="16123" y="216286"/>
                </a:lnTo>
                <a:lnTo>
                  <a:pt x="4139" y="264941"/>
                </a:lnTo>
                <a:lnTo>
                  <a:pt x="0" y="316229"/>
                </a:lnTo>
                <a:lnTo>
                  <a:pt x="1048" y="342162"/>
                </a:lnTo>
                <a:lnTo>
                  <a:pt x="9191" y="392215"/>
                </a:lnTo>
                <a:lnTo>
                  <a:pt x="24854" y="439310"/>
                </a:lnTo>
                <a:lnTo>
                  <a:pt x="47384" y="482795"/>
                </a:lnTo>
                <a:lnTo>
                  <a:pt x="76130" y="522019"/>
                </a:lnTo>
                <a:lnTo>
                  <a:pt x="110440" y="556329"/>
                </a:lnTo>
                <a:lnTo>
                  <a:pt x="149664" y="585075"/>
                </a:lnTo>
                <a:lnTo>
                  <a:pt x="193149" y="607605"/>
                </a:lnTo>
                <a:lnTo>
                  <a:pt x="240244" y="623268"/>
                </a:lnTo>
                <a:lnTo>
                  <a:pt x="290297" y="631411"/>
                </a:lnTo>
                <a:lnTo>
                  <a:pt x="316230" y="632459"/>
                </a:lnTo>
                <a:lnTo>
                  <a:pt x="342162" y="631411"/>
                </a:lnTo>
                <a:lnTo>
                  <a:pt x="392215" y="623268"/>
                </a:lnTo>
                <a:lnTo>
                  <a:pt x="439310" y="607605"/>
                </a:lnTo>
                <a:lnTo>
                  <a:pt x="482795" y="585075"/>
                </a:lnTo>
                <a:lnTo>
                  <a:pt x="522019" y="556329"/>
                </a:lnTo>
                <a:lnTo>
                  <a:pt x="556329" y="522019"/>
                </a:lnTo>
                <a:lnTo>
                  <a:pt x="585075" y="482795"/>
                </a:lnTo>
                <a:lnTo>
                  <a:pt x="607605" y="439310"/>
                </a:lnTo>
                <a:lnTo>
                  <a:pt x="623268" y="392215"/>
                </a:lnTo>
                <a:lnTo>
                  <a:pt x="631411" y="342162"/>
                </a:lnTo>
                <a:lnTo>
                  <a:pt x="632460" y="316229"/>
                </a:lnTo>
                <a:lnTo>
                  <a:pt x="631411" y="290297"/>
                </a:lnTo>
                <a:lnTo>
                  <a:pt x="623268" y="240244"/>
                </a:lnTo>
                <a:lnTo>
                  <a:pt x="607605" y="193149"/>
                </a:lnTo>
                <a:lnTo>
                  <a:pt x="585075" y="149664"/>
                </a:lnTo>
                <a:lnTo>
                  <a:pt x="556329" y="110440"/>
                </a:lnTo>
                <a:lnTo>
                  <a:pt x="522019" y="76130"/>
                </a:lnTo>
                <a:lnTo>
                  <a:pt x="482795" y="47384"/>
                </a:lnTo>
                <a:lnTo>
                  <a:pt x="439310" y="24854"/>
                </a:lnTo>
                <a:lnTo>
                  <a:pt x="392215" y="9191"/>
                </a:lnTo>
                <a:lnTo>
                  <a:pt x="342162" y="1048"/>
                </a:lnTo>
                <a:lnTo>
                  <a:pt x="316230" y="0"/>
                </a:lnTo>
                <a:close/>
              </a:path>
            </a:pathLst>
          </a:custGeom>
          <a:solidFill>
            <a:srgbClr val="6BC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13612" y="3314057"/>
            <a:ext cx="24536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微软雅黑"/>
                <a:cs typeface="微软雅黑"/>
              </a:rPr>
              <a:t>3</a:t>
            </a: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、完备先进的基础设施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22332" y="3314057"/>
            <a:ext cx="13106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微软雅黑"/>
                <a:cs typeface="微软雅黑"/>
              </a:rPr>
              <a:t>4</a:t>
            </a: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、技术能力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核心竞争力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487911" y="1700783"/>
            <a:ext cx="1905" cy="4104640"/>
          </a:xfrm>
          <a:custGeom>
            <a:avLst/>
            <a:gdLst/>
            <a:ahLst/>
            <a:cxnLst/>
            <a:rect l="l" t="t" r="r" b="b"/>
            <a:pathLst>
              <a:path w="1904" h="4104640">
                <a:moveTo>
                  <a:pt x="0" y="4104132"/>
                </a:moveTo>
                <a:lnTo>
                  <a:pt x="1523" y="4104132"/>
                </a:lnTo>
                <a:lnTo>
                  <a:pt x="1523" y="0"/>
                </a:lnTo>
                <a:lnTo>
                  <a:pt x="0" y="0"/>
                </a:lnTo>
                <a:lnTo>
                  <a:pt x="0" y="41041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33744" y="1700783"/>
            <a:ext cx="5061585" cy="4104640"/>
          </a:xfrm>
          <a:custGeom>
            <a:avLst/>
            <a:gdLst/>
            <a:ahLst/>
            <a:cxnLst/>
            <a:rect l="l" t="t" r="r" b="b"/>
            <a:pathLst>
              <a:path w="5061584" h="4104640">
                <a:moveTo>
                  <a:pt x="0" y="4104132"/>
                </a:moveTo>
                <a:lnTo>
                  <a:pt x="5061204" y="4104132"/>
                </a:lnTo>
                <a:lnTo>
                  <a:pt x="5061204" y="0"/>
                </a:lnTo>
                <a:lnTo>
                  <a:pt x="0" y="0"/>
                </a:lnTo>
                <a:lnTo>
                  <a:pt x="0" y="41041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9255" y="1700783"/>
            <a:ext cx="94615" cy="4104640"/>
          </a:xfrm>
          <a:custGeom>
            <a:avLst/>
            <a:gdLst/>
            <a:ahLst/>
            <a:cxnLst/>
            <a:rect l="l" t="t" r="r" b="b"/>
            <a:pathLst>
              <a:path w="94614" h="4104640">
                <a:moveTo>
                  <a:pt x="0" y="4104132"/>
                </a:moveTo>
                <a:lnTo>
                  <a:pt x="94487" y="4104132"/>
                </a:lnTo>
                <a:lnTo>
                  <a:pt x="94487" y="0"/>
                </a:lnTo>
                <a:lnTo>
                  <a:pt x="0" y="0"/>
                </a:lnTo>
                <a:lnTo>
                  <a:pt x="0" y="4104132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94947" y="1700783"/>
            <a:ext cx="93345" cy="4104640"/>
          </a:xfrm>
          <a:custGeom>
            <a:avLst/>
            <a:gdLst/>
            <a:ahLst/>
            <a:cxnLst/>
            <a:rect l="l" t="t" r="r" b="b"/>
            <a:pathLst>
              <a:path w="93345" h="4104640">
                <a:moveTo>
                  <a:pt x="0" y="4104132"/>
                </a:moveTo>
                <a:lnTo>
                  <a:pt x="92964" y="4104132"/>
                </a:lnTo>
                <a:lnTo>
                  <a:pt x="92964" y="0"/>
                </a:lnTo>
                <a:lnTo>
                  <a:pt x="0" y="0"/>
                </a:lnTo>
                <a:lnTo>
                  <a:pt x="0" y="4104132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95973" y="1900165"/>
            <a:ext cx="4940935" cy="264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EC7C30"/>
                </a:solidFill>
                <a:latin typeface="微软雅黑"/>
                <a:cs typeface="微软雅黑"/>
              </a:rPr>
              <a:t>2</a:t>
            </a:r>
            <a:r>
              <a:rPr sz="1800" b="1" dirty="0">
                <a:solidFill>
                  <a:srgbClr val="EC7C30"/>
                </a:solidFill>
                <a:latin typeface="微软雅黑"/>
                <a:cs typeface="微软雅黑"/>
              </a:rPr>
              <a:t>、一站式服务合作模式</a:t>
            </a:r>
            <a:endParaRPr sz="1800">
              <a:latin typeface="微软雅黑"/>
              <a:cs typeface="微软雅黑"/>
            </a:endParaRPr>
          </a:p>
          <a:p>
            <a:pPr marL="12700" marR="5080" algn="just">
              <a:lnSpc>
                <a:spcPct val="200199"/>
              </a:lnSpc>
              <a:spcBef>
                <a:spcPts val="775"/>
              </a:spcBef>
            </a:pPr>
            <a:r>
              <a:rPr sz="1400" spc="-590" dirty="0">
                <a:solidFill>
                  <a:srgbClr val="EC7C30"/>
                </a:solidFill>
                <a:latin typeface="Segoe UI Emoji"/>
                <a:cs typeface="Segoe UI Emoji"/>
              </a:rPr>
              <a:t>⚫ </a:t>
            </a:r>
            <a:r>
              <a:rPr sz="1400" spc="-30" dirty="0">
                <a:solidFill>
                  <a:srgbClr val="EC7C30"/>
                </a:solidFill>
                <a:latin typeface="Segoe UI Emoji"/>
                <a:cs typeface="Segoe UI Emoji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微软雅黑"/>
                <a:cs typeface="微软雅黑"/>
              </a:rPr>
              <a:t>拥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有完</a:t>
            </a:r>
            <a:r>
              <a:rPr sz="1400" spc="25" dirty="0">
                <a:solidFill>
                  <a:srgbClr val="585858"/>
                </a:solidFill>
                <a:latin typeface="微软雅黑"/>
                <a:cs typeface="微软雅黑"/>
              </a:rPr>
              <a:t>整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的仿制</a:t>
            </a:r>
            <a:r>
              <a:rPr sz="1400" spc="25" dirty="0">
                <a:solidFill>
                  <a:srgbClr val="585858"/>
                </a:solidFill>
                <a:latin typeface="微软雅黑"/>
                <a:cs typeface="微软雅黑"/>
              </a:rPr>
              <a:t>药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和创</a:t>
            </a:r>
            <a:r>
              <a:rPr sz="1400" spc="25" dirty="0">
                <a:solidFill>
                  <a:srgbClr val="585858"/>
                </a:solidFill>
                <a:latin typeface="微软雅黑"/>
                <a:cs typeface="微软雅黑"/>
              </a:rPr>
              <a:t>新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药研</a:t>
            </a:r>
            <a:r>
              <a:rPr sz="1400" spc="25" dirty="0">
                <a:solidFill>
                  <a:srgbClr val="585858"/>
                </a:solidFill>
                <a:latin typeface="微软雅黑"/>
                <a:cs typeface="微软雅黑"/>
              </a:rPr>
              <a:t>发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及</a:t>
            </a:r>
            <a:r>
              <a:rPr sz="1400" spc="25" dirty="0">
                <a:solidFill>
                  <a:srgbClr val="585858"/>
                </a:solidFill>
                <a:latin typeface="微软雅黑"/>
                <a:cs typeface="微软雅黑"/>
              </a:rPr>
              <a:t>产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业化</a:t>
            </a:r>
            <a:r>
              <a:rPr sz="1400" spc="25" dirty="0">
                <a:solidFill>
                  <a:srgbClr val="585858"/>
                </a:solidFill>
                <a:latin typeface="微软雅黑"/>
                <a:cs typeface="微软雅黑"/>
              </a:rPr>
              <a:t>团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队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，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内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部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外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部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资 源整合无缝对接，为客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户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提供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全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过程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药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物研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发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服务。</a:t>
            </a:r>
            <a:endParaRPr sz="1400">
              <a:latin typeface="微软雅黑"/>
              <a:cs typeface="微软雅黑"/>
            </a:endParaRPr>
          </a:p>
          <a:p>
            <a:pPr marL="12700" marR="5080" algn="just">
              <a:lnSpc>
                <a:spcPct val="200100"/>
              </a:lnSpc>
              <a:spcBef>
                <a:spcPts val="1195"/>
              </a:spcBef>
            </a:pPr>
            <a:r>
              <a:rPr sz="1400" spc="-590" dirty="0">
                <a:solidFill>
                  <a:srgbClr val="EC7C30"/>
                </a:solidFill>
                <a:latin typeface="Segoe UI Emoji"/>
                <a:cs typeface="Segoe UI Emoji"/>
              </a:rPr>
              <a:t>⚫ </a:t>
            </a:r>
            <a:r>
              <a:rPr sz="1400" spc="-30" dirty="0">
                <a:solidFill>
                  <a:srgbClr val="EC7C30"/>
                </a:solidFill>
                <a:latin typeface="Segoe UI Emoji"/>
                <a:cs typeface="Segoe UI Emoji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微软雅黑"/>
                <a:cs typeface="微软雅黑"/>
              </a:rPr>
              <a:t>优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秀稳</a:t>
            </a:r>
            <a:r>
              <a:rPr sz="1400" spc="25" dirty="0">
                <a:solidFill>
                  <a:srgbClr val="585858"/>
                </a:solidFill>
                <a:latin typeface="微软雅黑"/>
                <a:cs typeface="微软雅黑"/>
              </a:rPr>
              <a:t>定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的研发</a:t>
            </a:r>
            <a:r>
              <a:rPr sz="1400" spc="25" dirty="0">
                <a:solidFill>
                  <a:srgbClr val="585858"/>
                </a:solidFill>
                <a:latin typeface="微软雅黑"/>
                <a:cs typeface="微软雅黑"/>
              </a:rPr>
              <a:t>团</a:t>
            </a:r>
            <a:r>
              <a:rPr sz="1400" spc="5" dirty="0">
                <a:solidFill>
                  <a:srgbClr val="585858"/>
                </a:solidFill>
                <a:latin typeface="微软雅黑"/>
                <a:cs typeface="微软雅黑"/>
              </a:rPr>
              <a:t>队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，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完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整先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进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的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仪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器设</a:t>
            </a:r>
            <a:r>
              <a:rPr sz="1400" spc="30" dirty="0">
                <a:solidFill>
                  <a:srgbClr val="585858"/>
                </a:solidFill>
                <a:latin typeface="微软雅黑"/>
                <a:cs typeface="微软雅黑"/>
              </a:rPr>
              <a:t>备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，健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全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的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质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量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管 </a:t>
            </a:r>
            <a:r>
              <a:rPr sz="1400" spc="30" dirty="0">
                <a:solidFill>
                  <a:srgbClr val="585858"/>
                </a:solidFill>
                <a:latin typeface="微软雅黑"/>
                <a:cs typeface="微软雅黑"/>
              </a:rPr>
              <a:t>理和</a:t>
            </a:r>
            <a:r>
              <a:rPr sz="1400" spc="15" dirty="0">
                <a:solidFill>
                  <a:srgbClr val="585858"/>
                </a:solidFill>
                <a:latin typeface="微软雅黑"/>
                <a:cs typeface="微软雅黑"/>
              </a:rPr>
              <a:t>控</a:t>
            </a:r>
            <a:r>
              <a:rPr sz="1400" spc="30" dirty="0">
                <a:solidFill>
                  <a:srgbClr val="585858"/>
                </a:solidFill>
                <a:latin typeface="微软雅黑"/>
                <a:cs typeface="微软雅黑"/>
              </a:rPr>
              <a:t>制</a:t>
            </a:r>
            <a:r>
              <a:rPr sz="1400" spc="15" dirty="0">
                <a:solidFill>
                  <a:srgbClr val="585858"/>
                </a:solidFill>
                <a:latin typeface="微软雅黑"/>
                <a:cs typeface="微软雅黑"/>
              </a:rPr>
              <a:t>体</a:t>
            </a:r>
            <a:r>
              <a:rPr sz="1400" spc="40" dirty="0">
                <a:solidFill>
                  <a:srgbClr val="585858"/>
                </a:solidFill>
                <a:latin typeface="微软雅黑"/>
                <a:cs typeface="微软雅黑"/>
              </a:rPr>
              <a:t>系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，</a:t>
            </a:r>
            <a:r>
              <a:rPr sz="1400" spc="15" dirty="0">
                <a:solidFill>
                  <a:srgbClr val="585858"/>
                </a:solidFill>
                <a:latin typeface="微软雅黑"/>
                <a:cs typeface="微软雅黑"/>
              </a:rPr>
              <a:t>精</a:t>
            </a:r>
            <a:r>
              <a:rPr sz="1400" spc="30" dirty="0">
                <a:solidFill>
                  <a:srgbClr val="585858"/>
                </a:solidFill>
                <a:latin typeface="微软雅黑"/>
                <a:cs typeface="微软雅黑"/>
              </a:rPr>
              <a:t>通</a:t>
            </a:r>
            <a:r>
              <a:rPr sz="1400" spc="15" dirty="0">
                <a:solidFill>
                  <a:srgbClr val="585858"/>
                </a:solidFill>
                <a:latin typeface="微软雅黑"/>
                <a:cs typeface="微软雅黑"/>
              </a:rPr>
              <a:t>最</a:t>
            </a:r>
            <a:r>
              <a:rPr sz="1400" spc="30" dirty="0">
                <a:solidFill>
                  <a:srgbClr val="585858"/>
                </a:solidFill>
                <a:latin typeface="微软雅黑"/>
                <a:cs typeface="微软雅黑"/>
              </a:rPr>
              <a:t>新</a:t>
            </a:r>
            <a:r>
              <a:rPr sz="1400" spc="15" dirty="0">
                <a:solidFill>
                  <a:srgbClr val="585858"/>
                </a:solidFill>
                <a:latin typeface="微软雅黑"/>
                <a:cs typeface="微软雅黑"/>
              </a:rPr>
              <a:t>的</a:t>
            </a:r>
            <a:r>
              <a:rPr sz="1400" spc="30" dirty="0">
                <a:solidFill>
                  <a:srgbClr val="585858"/>
                </a:solidFill>
                <a:latin typeface="微软雅黑"/>
                <a:cs typeface="微软雅黑"/>
              </a:rPr>
              <a:t>药</a:t>
            </a:r>
            <a:r>
              <a:rPr sz="1400" spc="15" dirty="0">
                <a:solidFill>
                  <a:srgbClr val="585858"/>
                </a:solidFill>
                <a:latin typeface="微软雅黑"/>
                <a:cs typeface="微软雅黑"/>
              </a:rPr>
              <a:t>物</a:t>
            </a:r>
            <a:r>
              <a:rPr sz="1400" spc="30" dirty="0">
                <a:solidFill>
                  <a:srgbClr val="585858"/>
                </a:solidFill>
                <a:latin typeface="微软雅黑"/>
                <a:cs typeface="微软雅黑"/>
              </a:rPr>
              <a:t>研</a:t>
            </a:r>
            <a:r>
              <a:rPr sz="1400" spc="15" dirty="0">
                <a:solidFill>
                  <a:srgbClr val="585858"/>
                </a:solidFill>
                <a:latin typeface="微软雅黑"/>
                <a:cs typeface="微软雅黑"/>
              </a:rPr>
              <a:t>发</a:t>
            </a:r>
            <a:r>
              <a:rPr sz="1400" spc="30" dirty="0">
                <a:solidFill>
                  <a:srgbClr val="585858"/>
                </a:solidFill>
                <a:latin typeface="微软雅黑"/>
                <a:cs typeface="微软雅黑"/>
              </a:rPr>
              <a:t>法</a:t>
            </a:r>
            <a:r>
              <a:rPr sz="1400" spc="15" dirty="0">
                <a:solidFill>
                  <a:srgbClr val="585858"/>
                </a:solidFill>
                <a:latin typeface="微软雅黑"/>
                <a:cs typeface="微软雅黑"/>
              </a:rPr>
              <a:t>规</a:t>
            </a:r>
            <a:r>
              <a:rPr sz="1400" spc="30" dirty="0">
                <a:solidFill>
                  <a:srgbClr val="585858"/>
                </a:solidFill>
                <a:latin typeface="微软雅黑"/>
                <a:cs typeface="微软雅黑"/>
              </a:rPr>
              <a:t>要</a:t>
            </a:r>
            <a:r>
              <a:rPr sz="1400" spc="40" dirty="0">
                <a:solidFill>
                  <a:srgbClr val="585858"/>
                </a:solidFill>
                <a:latin typeface="微软雅黑"/>
                <a:cs typeface="微软雅黑"/>
              </a:rPr>
              <a:t>求</a:t>
            </a:r>
            <a:r>
              <a:rPr sz="1400" spc="30" dirty="0">
                <a:solidFill>
                  <a:srgbClr val="585858"/>
                </a:solidFill>
                <a:latin typeface="微软雅黑"/>
                <a:cs typeface="微软雅黑"/>
              </a:rPr>
              <a:t>，</a:t>
            </a:r>
            <a:r>
              <a:rPr sz="1400" spc="15" dirty="0">
                <a:solidFill>
                  <a:srgbClr val="585858"/>
                </a:solidFill>
                <a:latin typeface="微软雅黑"/>
                <a:cs typeface="微软雅黑"/>
              </a:rPr>
              <a:t>高</a:t>
            </a:r>
            <a:r>
              <a:rPr sz="1400" spc="30" dirty="0">
                <a:solidFill>
                  <a:srgbClr val="585858"/>
                </a:solidFill>
                <a:latin typeface="微软雅黑"/>
                <a:cs typeface="微软雅黑"/>
              </a:rPr>
              <a:t>效</a:t>
            </a:r>
            <a:r>
              <a:rPr sz="1400" spc="15" dirty="0">
                <a:solidFill>
                  <a:srgbClr val="585858"/>
                </a:solidFill>
                <a:latin typeface="微软雅黑"/>
                <a:cs typeface="微软雅黑"/>
              </a:rPr>
              <a:t>合</a:t>
            </a:r>
            <a:r>
              <a:rPr sz="1400" spc="30" dirty="0">
                <a:solidFill>
                  <a:srgbClr val="585858"/>
                </a:solidFill>
                <a:latin typeface="微软雅黑"/>
                <a:cs typeface="微软雅黑"/>
              </a:rPr>
              <a:t>规地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为 客户提供品质卓越的技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术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服务。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核心竞争力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6072" y="1700783"/>
          <a:ext cx="5247893" cy="4104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1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364">
                <a:tc rowSpan="8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281567"/>
                          </a:solidFill>
                          <a:latin typeface="微软雅黑"/>
                          <a:cs typeface="微软雅黑"/>
                        </a:rPr>
                        <a:t>1</a:t>
                      </a:r>
                      <a:r>
                        <a:rPr sz="1800" b="1" dirty="0">
                          <a:solidFill>
                            <a:srgbClr val="281567"/>
                          </a:solidFill>
                          <a:latin typeface="微软雅黑"/>
                          <a:cs typeface="微软雅黑"/>
                        </a:rPr>
                        <a:t>、经验丰富的经营和研发团队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、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R w="1524">
                      <a:solidFill>
                        <a:srgbClr val="F1F1F1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8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B9BD4"/>
                          </a:solidFill>
                          <a:latin typeface="Segoe UI Emoji"/>
                          <a:cs typeface="Segoe UI Emoji"/>
                        </a:rPr>
                        <a:t>⚫ </a:t>
                      </a:r>
                      <a:r>
                        <a:rPr sz="1400" spc="55" dirty="0">
                          <a:solidFill>
                            <a:srgbClr val="5B9BD4"/>
                          </a:solidFill>
                          <a:latin typeface="Segoe UI Emoji"/>
                          <a:cs typeface="Segoe UI Emoji"/>
                        </a:rPr>
                        <a:t> 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涵盖广泛领域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524">
                      <a:solidFill>
                        <a:srgbClr val="F1F1F1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在药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学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临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床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研</a:t>
                      </a:r>
                      <a:r>
                        <a:rPr sz="1400" spc="2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究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数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据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统</a:t>
                      </a:r>
                      <a:r>
                        <a:rPr sz="1400" spc="4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计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技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术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审</a:t>
                      </a:r>
                      <a:r>
                        <a:rPr sz="1400" spc="2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评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政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策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法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规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等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领域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拥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524">
                      <a:solidFill>
                        <a:srgbClr val="F1F1F1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有优秀的研发团</a:t>
                      </a:r>
                      <a:r>
                        <a:rPr sz="1400" spc="-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队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，由</a:t>
                      </a:r>
                      <a:r>
                        <a:rPr sz="1400" spc="-1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经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验丰</a:t>
                      </a:r>
                      <a:r>
                        <a:rPr sz="1400" spc="-1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富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的技</a:t>
                      </a:r>
                      <a:r>
                        <a:rPr sz="1400" spc="-1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术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专家</a:t>
                      </a:r>
                      <a:r>
                        <a:rPr sz="1400" spc="-1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领</a:t>
                      </a:r>
                      <a:r>
                        <a:rPr sz="1400" spc="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衔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。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524">
                      <a:solidFill>
                        <a:srgbClr val="F1F1F1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5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B9BD4"/>
                          </a:solidFill>
                          <a:latin typeface="Segoe UI Emoji"/>
                          <a:cs typeface="Segoe UI Emoji"/>
                        </a:rPr>
                        <a:t>⚫ </a:t>
                      </a:r>
                      <a:r>
                        <a:rPr sz="1400" spc="55" dirty="0">
                          <a:solidFill>
                            <a:srgbClr val="5B9BD4"/>
                          </a:solidFill>
                          <a:latin typeface="Segoe UI Emoji"/>
                          <a:cs typeface="Segoe UI Emoji"/>
                        </a:rPr>
                        <a:t> 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国际化研发团队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524">
                      <a:solidFill>
                        <a:srgbClr val="F1F1F1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400" spc="1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研发团队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130</a:t>
                      </a:r>
                      <a:r>
                        <a:rPr sz="1400" spc="1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0</a:t>
                      </a:r>
                      <a:r>
                        <a:rPr sz="1400" spc="1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余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人</a:t>
                      </a:r>
                      <a:r>
                        <a:rPr sz="1400" spc="1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，聚集来自美</a:t>
                      </a:r>
                      <a:r>
                        <a:rPr sz="1400" spc="1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国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1400" spc="1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加拿大、瑞典、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澳</a:t>
                      </a:r>
                      <a:r>
                        <a:rPr sz="1400" spc="1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大利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亚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524">
                      <a:solidFill>
                        <a:srgbClr val="F1F1F1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新加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坡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香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港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等地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的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资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深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学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者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和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专</a:t>
                      </a:r>
                      <a:r>
                        <a:rPr sz="1400" spc="4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家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。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并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在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澳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大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利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亚</a:t>
                      </a:r>
                      <a:r>
                        <a:rPr sz="1400" spc="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设</a:t>
                      </a:r>
                      <a:r>
                        <a:rPr sz="1400" spc="3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有药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学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524">
                      <a:solidFill>
                        <a:srgbClr val="F1F1F1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89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及临床研发基</a:t>
                      </a:r>
                      <a:r>
                        <a:rPr sz="1400" spc="-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地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。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524">
                      <a:solidFill>
                        <a:srgbClr val="F1F1F1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3203" y="1196339"/>
            <a:ext cx="1905" cy="5184775"/>
          </a:xfrm>
          <a:custGeom>
            <a:avLst/>
            <a:gdLst/>
            <a:ahLst/>
            <a:cxnLst/>
            <a:rect l="l" t="t" r="r" b="b"/>
            <a:pathLst>
              <a:path w="1904" h="5184775">
                <a:moveTo>
                  <a:pt x="0" y="5184648"/>
                </a:moveTo>
                <a:lnTo>
                  <a:pt x="1524" y="5184648"/>
                </a:lnTo>
                <a:lnTo>
                  <a:pt x="1524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9036" y="1196339"/>
            <a:ext cx="5061585" cy="5184775"/>
          </a:xfrm>
          <a:custGeom>
            <a:avLst/>
            <a:gdLst/>
            <a:ahLst/>
            <a:cxnLst/>
            <a:rect l="l" t="t" r="r" b="b"/>
            <a:pathLst>
              <a:path w="5061585" h="5184775">
                <a:moveTo>
                  <a:pt x="0" y="5184648"/>
                </a:moveTo>
                <a:lnTo>
                  <a:pt x="5061204" y="5184648"/>
                </a:lnTo>
                <a:lnTo>
                  <a:pt x="5061204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072" y="1196339"/>
            <a:ext cx="93345" cy="5184775"/>
          </a:xfrm>
          <a:custGeom>
            <a:avLst/>
            <a:gdLst/>
            <a:ahLst/>
            <a:cxnLst/>
            <a:rect l="l" t="t" r="r" b="b"/>
            <a:pathLst>
              <a:path w="93345" h="5184775">
                <a:moveTo>
                  <a:pt x="0" y="5184648"/>
                </a:moveTo>
                <a:lnTo>
                  <a:pt x="92964" y="5184648"/>
                </a:lnTo>
                <a:lnTo>
                  <a:pt x="92964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solidFill>
            <a:srgbClr val="80C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40" y="1196339"/>
            <a:ext cx="93345" cy="5184775"/>
          </a:xfrm>
          <a:custGeom>
            <a:avLst/>
            <a:gdLst/>
            <a:ahLst/>
            <a:cxnLst/>
            <a:rect l="l" t="t" r="r" b="b"/>
            <a:pathLst>
              <a:path w="93345" h="5184775">
                <a:moveTo>
                  <a:pt x="0" y="5184648"/>
                </a:moveTo>
                <a:lnTo>
                  <a:pt x="92963" y="5184648"/>
                </a:lnTo>
                <a:lnTo>
                  <a:pt x="92963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solidFill>
            <a:srgbClr val="80C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1316" y="1376163"/>
            <a:ext cx="4939665" cy="429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80C34D"/>
                </a:solidFill>
                <a:latin typeface="微软雅黑"/>
                <a:cs typeface="微软雅黑"/>
              </a:rPr>
              <a:t>3</a:t>
            </a:r>
            <a:r>
              <a:rPr sz="1800" b="1" dirty="0">
                <a:solidFill>
                  <a:srgbClr val="80C34D"/>
                </a:solidFill>
                <a:latin typeface="微软雅黑"/>
                <a:cs typeface="微软雅黑"/>
              </a:rPr>
              <a:t>、完备先进的基础设施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spc="-590" dirty="0">
                <a:solidFill>
                  <a:srgbClr val="80C34D"/>
                </a:solidFill>
                <a:latin typeface="Segoe UI Emoji"/>
                <a:cs typeface="Segoe UI Emoji"/>
              </a:rPr>
              <a:t>⚫</a:t>
            </a:r>
            <a:r>
              <a:rPr sz="1400" spc="30" dirty="0">
                <a:solidFill>
                  <a:srgbClr val="80C34D"/>
                </a:solidFill>
                <a:latin typeface="Segoe UI Emoji"/>
                <a:cs typeface="Segoe UI Emoji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实验</a:t>
            </a:r>
            <a:r>
              <a:rPr sz="1400" spc="-5" dirty="0">
                <a:solidFill>
                  <a:srgbClr val="585858"/>
                </a:solidFill>
                <a:latin typeface="微软雅黑"/>
                <a:cs typeface="微软雅黑"/>
              </a:rPr>
              <a:t>室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/基地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75"/>
              </a:spcBef>
            </a:pP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4万多平米的标准化实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验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室以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及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配套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的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国际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一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流的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研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发设备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60"/>
              </a:spcBef>
            </a:pPr>
            <a:r>
              <a:rPr sz="1400" spc="-590" dirty="0">
                <a:solidFill>
                  <a:srgbClr val="80C34D"/>
                </a:solidFill>
                <a:latin typeface="Segoe UI Emoji"/>
                <a:cs typeface="Segoe UI Emoji"/>
              </a:rPr>
              <a:t>⚫</a:t>
            </a:r>
            <a:r>
              <a:rPr sz="1400" spc="30" dirty="0">
                <a:solidFill>
                  <a:srgbClr val="80C34D"/>
                </a:solidFill>
                <a:latin typeface="Segoe UI Emoji"/>
                <a:cs typeface="Segoe UI Emoji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高端设备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75"/>
              </a:spcBef>
            </a:pP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500</a:t>
            </a:r>
            <a:r>
              <a:rPr sz="1400" spc="-5" dirty="0">
                <a:solidFill>
                  <a:srgbClr val="585858"/>
                </a:solidFill>
                <a:latin typeface="微软雅黑"/>
                <a:cs typeface="微软雅黑"/>
              </a:rPr>
              <a:t>余台的高效液相色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谱</a:t>
            </a:r>
            <a:r>
              <a:rPr sz="1400" spc="-5" dirty="0">
                <a:solidFill>
                  <a:srgbClr val="585858"/>
                </a:solidFill>
                <a:latin typeface="微软雅黑"/>
                <a:cs typeface="微软雅黑"/>
              </a:rPr>
              <a:t>仪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气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相</a:t>
            </a:r>
            <a:r>
              <a:rPr sz="1400" spc="-5" dirty="0">
                <a:solidFill>
                  <a:srgbClr val="585858"/>
                </a:solidFill>
                <a:latin typeface="微软雅黑"/>
                <a:cs typeface="微软雅黑"/>
              </a:rPr>
              <a:t>色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谱</a:t>
            </a:r>
            <a:r>
              <a:rPr sz="1400" spc="-5" dirty="0">
                <a:solidFill>
                  <a:srgbClr val="585858"/>
                </a:solidFill>
                <a:latin typeface="微软雅黑"/>
                <a:cs typeface="微软雅黑"/>
              </a:rPr>
              <a:t>仪、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溶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出仪</a:t>
            </a:r>
            <a:endParaRPr sz="1400">
              <a:latin typeface="微软雅黑"/>
              <a:cs typeface="微软雅黑"/>
            </a:endParaRPr>
          </a:p>
          <a:p>
            <a:pPr marL="12700" marR="5080" algn="just">
              <a:lnSpc>
                <a:spcPct val="200100"/>
              </a:lnSpc>
              <a:spcBef>
                <a:spcPts val="805"/>
              </a:spcBef>
            </a:pPr>
            <a:r>
              <a:rPr sz="1400" spc="-5" dirty="0">
                <a:solidFill>
                  <a:srgbClr val="585858"/>
                </a:solidFill>
                <a:latin typeface="微软雅黑"/>
                <a:cs typeface="微软雅黑"/>
              </a:rPr>
              <a:t>I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CP-</a:t>
            </a:r>
            <a:r>
              <a:rPr sz="1400" spc="-5" dirty="0">
                <a:solidFill>
                  <a:srgbClr val="585858"/>
                </a:solidFill>
                <a:latin typeface="微软雅黑"/>
                <a:cs typeface="微软雅黑"/>
              </a:rPr>
              <a:t>OE</a:t>
            </a:r>
            <a:r>
              <a:rPr sz="1400" spc="40" dirty="0">
                <a:solidFill>
                  <a:srgbClr val="585858"/>
                </a:solidFill>
                <a:latin typeface="微软雅黑"/>
                <a:cs typeface="微软雅黑"/>
              </a:rPr>
              <a:t>S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、离子色谱仪、示差扫描</a:t>
            </a:r>
            <a:r>
              <a:rPr sz="1400" spc="45" dirty="0">
                <a:solidFill>
                  <a:srgbClr val="585858"/>
                </a:solidFill>
                <a:latin typeface="微软雅黑"/>
                <a:cs typeface="微软雅黑"/>
              </a:rPr>
              <a:t>量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热</a:t>
            </a:r>
            <a:r>
              <a:rPr sz="1400" spc="45" dirty="0">
                <a:solidFill>
                  <a:srgbClr val="585858"/>
                </a:solidFill>
                <a:latin typeface="微软雅黑"/>
                <a:cs typeface="微软雅黑"/>
              </a:rPr>
              <a:t>仪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、氨基酸分</a:t>
            </a:r>
            <a:r>
              <a:rPr sz="1400" spc="45" dirty="0">
                <a:solidFill>
                  <a:srgbClr val="585858"/>
                </a:solidFill>
                <a:latin typeface="微软雅黑"/>
                <a:cs typeface="微软雅黑"/>
              </a:rPr>
              <a:t>析</a:t>
            </a:r>
            <a:r>
              <a:rPr sz="1400" spc="40" dirty="0">
                <a:solidFill>
                  <a:srgbClr val="585858"/>
                </a:solidFill>
                <a:latin typeface="微软雅黑"/>
                <a:cs typeface="微软雅黑"/>
              </a:rPr>
              <a:t>仪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原 子</a:t>
            </a:r>
            <a:r>
              <a:rPr sz="1400" spc="-180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吸</a:t>
            </a:r>
            <a:r>
              <a:rPr sz="1400" spc="-180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收</a:t>
            </a:r>
            <a:r>
              <a:rPr sz="1400" spc="-180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分</a:t>
            </a:r>
            <a:r>
              <a:rPr sz="1400" spc="-180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光</a:t>
            </a:r>
            <a:r>
              <a:rPr sz="1400" spc="-180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光</a:t>
            </a:r>
            <a:r>
              <a:rPr sz="1400" spc="-180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度</a:t>
            </a:r>
            <a:r>
              <a:rPr sz="1400" spc="-190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计</a:t>
            </a:r>
            <a:r>
              <a:rPr sz="1400" spc="-16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spc="-17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spc="-50" dirty="0">
                <a:solidFill>
                  <a:srgbClr val="585858"/>
                </a:solidFill>
                <a:latin typeface="微软雅黑"/>
                <a:cs typeface="微软雅黑"/>
              </a:rPr>
              <a:t>L</a:t>
            </a:r>
            <a:r>
              <a:rPr sz="1400" spc="-20" dirty="0">
                <a:solidFill>
                  <a:srgbClr val="585858"/>
                </a:solidFill>
                <a:latin typeface="微软雅黑"/>
                <a:cs typeface="微软雅黑"/>
              </a:rPr>
              <a:t>C</a:t>
            </a:r>
            <a:r>
              <a:rPr sz="1400" spc="5" dirty="0">
                <a:solidFill>
                  <a:srgbClr val="585858"/>
                </a:solidFill>
                <a:latin typeface="微软雅黑"/>
                <a:cs typeface="微软雅黑"/>
              </a:rPr>
              <a:t>-</a:t>
            </a:r>
            <a:r>
              <a:rPr sz="1400" spc="-5" dirty="0">
                <a:solidFill>
                  <a:srgbClr val="585858"/>
                </a:solidFill>
                <a:latin typeface="微软雅黑"/>
                <a:cs typeface="微软雅黑"/>
              </a:rPr>
              <a:t>M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S</a:t>
            </a:r>
            <a:r>
              <a:rPr sz="1400" spc="-18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spc="-17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G</a:t>
            </a:r>
            <a:r>
              <a:rPr sz="1400" spc="-20" dirty="0">
                <a:solidFill>
                  <a:srgbClr val="585858"/>
                </a:solidFill>
                <a:latin typeface="微软雅黑"/>
                <a:cs typeface="微软雅黑"/>
              </a:rPr>
              <a:t>C</a:t>
            </a:r>
            <a:r>
              <a:rPr sz="1400" spc="-10" dirty="0">
                <a:solidFill>
                  <a:srgbClr val="585858"/>
                </a:solidFill>
                <a:latin typeface="微软雅黑"/>
                <a:cs typeface="微软雅黑"/>
              </a:rPr>
              <a:t>-</a:t>
            </a:r>
            <a:r>
              <a:rPr sz="1400" spc="-5" dirty="0">
                <a:solidFill>
                  <a:srgbClr val="585858"/>
                </a:solidFill>
                <a:latin typeface="微软雅黑"/>
                <a:cs typeface="微软雅黑"/>
              </a:rPr>
              <a:t>M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S</a:t>
            </a:r>
            <a:r>
              <a:rPr sz="1400" spc="-170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spc="-17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spc="-50" dirty="0">
                <a:solidFill>
                  <a:srgbClr val="585858"/>
                </a:solidFill>
                <a:latin typeface="微软雅黑"/>
                <a:cs typeface="微软雅黑"/>
              </a:rPr>
              <a:t>L</a:t>
            </a:r>
            <a:r>
              <a:rPr sz="1400" spc="-20" dirty="0">
                <a:solidFill>
                  <a:srgbClr val="585858"/>
                </a:solidFill>
                <a:latin typeface="微软雅黑"/>
                <a:cs typeface="微软雅黑"/>
              </a:rPr>
              <a:t>C</a:t>
            </a:r>
            <a:r>
              <a:rPr sz="1400" spc="-10" dirty="0">
                <a:solidFill>
                  <a:srgbClr val="585858"/>
                </a:solidFill>
                <a:latin typeface="微软雅黑"/>
                <a:cs typeface="微软雅黑"/>
              </a:rPr>
              <a:t>-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M</a:t>
            </a:r>
            <a:r>
              <a:rPr sz="1400" spc="-10" dirty="0">
                <a:solidFill>
                  <a:srgbClr val="585858"/>
                </a:solidFill>
                <a:latin typeface="微软雅黑"/>
                <a:cs typeface="微软雅黑"/>
              </a:rPr>
              <a:t>S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MS</a:t>
            </a:r>
            <a:r>
              <a:rPr sz="1400" spc="-18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spc="-17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G</a:t>
            </a:r>
            <a:r>
              <a:rPr sz="1400" spc="-20" dirty="0">
                <a:solidFill>
                  <a:srgbClr val="585858"/>
                </a:solidFill>
                <a:latin typeface="微软雅黑"/>
                <a:cs typeface="微软雅黑"/>
              </a:rPr>
              <a:t>C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- MSMS、红外分光光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度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计、</a:t>
            </a:r>
            <a:r>
              <a:rPr sz="1400" spc="-10" dirty="0">
                <a:solidFill>
                  <a:srgbClr val="585858"/>
                </a:solidFill>
                <a:latin typeface="微软雅黑"/>
                <a:cs typeface="微软雅黑"/>
              </a:rPr>
              <a:t>X-</a:t>
            </a:r>
            <a:r>
              <a:rPr sz="1400" spc="-5" dirty="0">
                <a:solidFill>
                  <a:srgbClr val="585858"/>
                </a:solidFill>
                <a:latin typeface="微软雅黑"/>
                <a:cs typeface="微软雅黑"/>
              </a:rPr>
              <a:t>R</a:t>
            </a:r>
            <a:r>
              <a:rPr sz="1400" spc="-125" dirty="0">
                <a:solidFill>
                  <a:srgbClr val="585858"/>
                </a:solidFill>
                <a:latin typeface="微软雅黑"/>
                <a:cs typeface="微软雅黑"/>
              </a:rPr>
              <a:t>A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Y等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全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套分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析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设备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60"/>
              </a:spcBef>
            </a:pPr>
            <a:r>
              <a:rPr sz="1400" spc="-590" dirty="0">
                <a:solidFill>
                  <a:srgbClr val="80C34D"/>
                </a:solidFill>
                <a:latin typeface="Segoe UI Emoji"/>
                <a:cs typeface="Segoe UI Emoji"/>
              </a:rPr>
              <a:t>⚫</a:t>
            </a:r>
            <a:r>
              <a:rPr sz="1400" spc="30" dirty="0">
                <a:solidFill>
                  <a:srgbClr val="80C34D"/>
                </a:solidFill>
                <a:latin typeface="Segoe UI Emoji"/>
                <a:cs typeface="Segoe UI Emoji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完备的制剂设备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87911" y="1196339"/>
            <a:ext cx="1905" cy="5184775"/>
          </a:xfrm>
          <a:custGeom>
            <a:avLst/>
            <a:gdLst/>
            <a:ahLst/>
            <a:cxnLst/>
            <a:rect l="l" t="t" r="r" b="b"/>
            <a:pathLst>
              <a:path w="1904" h="5184775">
                <a:moveTo>
                  <a:pt x="0" y="5184648"/>
                </a:moveTo>
                <a:lnTo>
                  <a:pt x="1523" y="5184648"/>
                </a:lnTo>
                <a:lnTo>
                  <a:pt x="1523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3744" y="1196339"/>
            <a:ext cx="5061585" cy="5184775"/>
          </a:xfrm>
          <a:custGeom>
            <a:avLst/>
            <a:gdLst/>
            <a:ahLst/>
            <a:cxnLst/>
            <a:rect l="l" t="t" r="r" b="b"/>
            <a:pathLst>
              <a:path w="5061584" h="5184775">
                <a:moveTo>
                  <a:pt x="0" y="5184648"/>
                </a:moveTo>
                <a:lnTo>
                  <a:pt x="5061204" y="5184648"/>
                </a:lnTo>
                <a:lnTo>
                  <a:pt x="5061204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39255" y="1196339"/>
            <a:ext cx="94615" cy="5184775"/>
          </a:xfrm>
          <a:custGeom>
            <a:avLst/>
            <a:gdLst/>
            <a:ahLst/>
            <a:cxnLst/>
            <a:rect l="l" t="t" r="r" b="b"/>
            <a:pathLst>
              <a:path w="94614" h="5184775">
                <a:moveTo>
                  <a:pt x="0" y="5184648"/>
                </a:moveTo>
                <a:lnTo>
                  <a:pt x="94487" y="5184648"/>
                </a:lnTo>
                <a:lnTo>
                  <a:pt x="94487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94947" y="1196339"/>
            <a:ext cx="93345" cy="5184775"/>
          </a:xfrm>
          <a:custGeom>
            <a:avLst/>
            <a:gdLst/>
            <a:ahLst/>
            <a:cxnLst/>
            <a:rect l="l" t="t" r="r" b="b"/>
            <a:pathLst>
              <a:path w="93345" h="5184775">
                <a:moveTo>
                  <a:pt x="0" y="5184648"/>
                </a:moveTo>
                <a:lnTo>
                  <a:pt x="92964" y="5184648"/>
                </a:lnTo>
                <a:lnTo>
                  <a:pt x="92964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95973" y="1376163"/>
            <a:ext cx="13119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C000"/>
                </a:solidFill>
                <a:latin typeface="微软雅黑"/>
                <a:cs typeface="微软雅黑"/>
              </a:rPr>
              <a:t>4</a:t>
            </a:r>
            <a:r>
              <a:rPr sz="1800" b="1" dirty="0">
                <a:solidFill>
                  <a:srgbClr val="FFC000"/>
                </a:solidFill>
                <a:latin typeface="微软雅黑"/>
                <a:cs typeface="微软雅黑"/>
              </a:rPr>
              <a:t>、技术能力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5973" y="1886818"/>
            <a:ext cx="1335405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90" dirty="0">
                <a:solidFill>
                  <a:srgbClr val="FFC000"/>
                </a:solidFill>
                <a:latin typeface="Segoe UI Emoji"/>
                <a:cs typeface="Segoe UI Emoji"/>
              </a:rPr>
              <a:t>⚫ </a:t>
            </a:r>
            <a:r>
              <a:rPr sz="1400" spc="55" dirty="0">
                <a:solidFill>
                  <a:srgbClr val="FFC000"/>
                </a:solidFill>
                <a:latin typeface="Segoe UI Emoji"/>
                <a:cs typeface="Segoe UI Emoji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化学服务能力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95973" y="2790931"/>
            <a:ext cx="1335405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90" dirty="0">
                <a:solidFill>
                  <a:srgbClr val="FFC000"/>
                </a:solidFill>
                <a:latin typeface="Segoe UI Emoji"/>
                <a:cs typeface="Segoe UI Emoji"/>
              </a:rPr>
              <a:t>⚫ </a:t>
            </a:r>
            <a:r>
              <a:rPr sz="1400" spc="55" dirty="0">
                <a:solidFill>
                  <a:srgbClr val="FFC000"/>
                </a:solidFill>
                <a:latin typeface="Segoe UI Emoji"/>
                <a:cs typeface="Segoe UI Emoji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制剂开发能力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5973" y="3245029"/>
            <a:ext cx="4940935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片剂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注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射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剂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、冻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干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制</a:t>
            </a:r>
            <a:r>
              <a:rPr sz="1400" spc="40" dirty="0">
                <a:solidFill>
                  <a:srgbClr val="585858"/>
                </a:solidFill>
                <a:latin typeface="微软雅黑"/>
                <a:cs typeface="微软雅黑"/>
              </a:rPr>
              <a:t>剂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胶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囊</a:t>
            </a:r>
            <a:r>
              <a:rPr sz="1400" spc="40" dirty="0">
                <a:solidFill>
                  <a:srgbClr val="585858"/>
                </a:solidFill>
                <a:latin typeface="微软雅黑"/>
                <a:cs typeface="微软雅黑"/>
              </a:rPr>
              <a:t>剂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颗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粒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剂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口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服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液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软膏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endParaRPr sz="1400">
              <a:latin typeface="微软雅黑"/>
              <a:cs typeface="微软雅黑"/>
            </a:endParaRPr>
          </a:p>
          <a:p>
            <a:pPr marL="12700" marR="5080">
              <a:lnSpc>
                <a:spcPct val="200000"/>
              </a:lnSpc>
            </a:pP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贴剂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栓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剂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吸入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制</a:t>
            </a:r>
            <a:r>
              <a:rPr sz="1400" spc="25" dirty="0">
                <a:solidFill>
                  <a:srgbClr val="585858"/>
                </a:solidFill>
                <a:latin typeface="微软雅黑"/>
                <a:cs typeface="微软雅黑"/>
              </a:rPr>
              <a:t>剂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鼻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喷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剂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及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微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乳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剂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等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各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种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剂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型</a:t>
            </a:r>
            <a:r>
              <a:rPr sz="1400" spc="20" dirty="0">
                <a:solidFill>
                  <a:srgbClr val="585858"/>
                </a:solidFill>
                <a:latin typeface="微软雅黑"/>
                <a:cs typeface="微软雅黑"/>
              </a:rPr>
              <a:t>的</a:t>
            </a:r>
            <a:r>
              <a:rPr sz="1400" spc="35" dirty="0">
                <a:solidFill>
                  <a:srgbClr val="585858"/>
                </a:solidFill>
                <a:latin typeface="微软雅黑"/>
                <a:cs typeface="微软雅黑"/>
              </a:rPr>
              <a:t>开</a:t>
            </a:r>
            <a:r>
              <a:rPr sz="1400" spc="55" dirty="0">
                <a:solidFill>
                  <a:srgbClr val="585858"/>
                </a:solidFill>
                <a:latin typeface="微软雅黑"/>
                <a:cs typeface="微软雅黑"/>
              </a:rPr>
              <a:t>发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、 缓控释制剂和纳米制剂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等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高端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制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剂的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能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力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5973" y="4549881"/>
            <a:ext cx="1335405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90" dirty="0">
                <a:solidFill>
                  <a:srgbClr val="FFC000"/>
                </a:solidFill>
                <a:latin typeface="Segoe UI Emoji"/>
                <a:cs typeface="Segoe UI Emoji"/>
              </a:rPr>
              <a:t>⚫ </a:t>
            </a:r>
            <a:r>
              <a:rPr sz="1400" spc="55" dirty="0">
                <a:solidFill>
                  <a:srgbClr val="FFC000"/>
                </a:solidFill>
                <a:latin typeface="Segoe UI Emoji"/>
                <a:cs typeface="Segoe UI Emoji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临床开发能力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5973" y="5002836"/>
            <a:ext cx="4940935" cy="108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药政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事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务与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策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略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咨</a:t>
            </a:r>
            <a:r>
              <a:rPr sz="1400" spc="15" dirty="0">
                <a:solidFill>
                  <a:srgbClr val="585858"/>
                </a:solidFill>
                <a:latin typeface="微软雅黑"/>
                <a:cs typeface="微软雅黑"/>
              </a:rPr>
              <a:t>询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、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药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物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Ⅰ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-Ⅳ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期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临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床研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究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，临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床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试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验</a:t>
            </a:r>
            <a:r>
              <a:rPr sz="1400" spc="10" dirty="0">
                <a:solidFill>
                  <a:srgbClr val="585858"/>
                </a:solidFill>
                <a:latin typeface="微软雅黑"/>
                <a:cs typeface="微软雅黑"/>
              </a:rPr>
              <a:t>现场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服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务（SM</a:t>
            </a:r>
            <a:r>
              <a:rPr sz="1400" spc="-10" dirty="0">
                <a:solidFill>
                  <a:srgbClr val="585858"/>
                </a:solidFill>
                <a:latin typeface="微软雅黑"/>
                <a:cs typeface="微软雅黑"/>
              </a:rPr>
              <a:t>O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），</a:t>
            </a:r>
            <a:r>
              <a:rPr sz="1400" spc="-3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质量管理、数据管理与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统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计分</a:t>
            </a:r>
            <a:r>
              <a:rPr sz="1400" spc="-10" dirty="0">
                <a:solidFill>
                  <a:srgbClr val="585858"/>
                </a:solidFill>
                <a:latin typeface="微软雅黑"/>
                <a:cs typeface="微软雅黑"/>
              </a:rPr>
              <a:t>析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、药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物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警戒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90" dirty="0">
                <a:solidFill>
                  <a:srgbClr val="FFC000"/>
                </a:solidFill>
                <a:latin typeface="Segoe UI Emoji"/>
                <a:cs typeface="Segoe UI Emoji"/>
              </a:rPr>
              <a:t>⚫ </a:t>
            </a:r>
            <a:r>
              <a:rPr sz="1400" spc="50" dirty="0">
                <a:solidFill>
                  <a:srgbClr val="FFC000"/>
                </a:solidFill>
                <a:latin typeface="Segoe UI Emoji"/>
                <a:cs typeface="Segoe UI Emoji"/>
              </a:rPr>
              <a:t> 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注册申</a:t>
            </a:r>
            <a:r>
              <a:rPr sz="1400" spc="-10" dirty="0">
                <a:solidFill>
                  <a:srgbClr val="585858"/>
                </a:solidFill>
                <a:latin typeface="微软雅黑"/>
                <a:cs typeface="微软雅黑"/>
              </a:rPr>
              <a:t>报</a:t>
            </a:r>
            <a:r>
              <a:rPr sz="1400" spc="-5" dirty="0">
                <a:solidFill>
                  <a:srgbClr val="585858"/>
                </a:solidFill>
                <a:latin typeface="微软雅黑"/>
                <a:cs typeface="微软雅黑"/>
              </a:rPr>
              <a:t>（国内和进口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）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核心竞争力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核心竞争力</a:t>
            </a:r>
          </a:p>
        </p:txBody>
      </p:sp>
      <p:sp>
        <p:nvSpPr>
          <p:cNvPr id="3" name="object 3"/>
          <p:cNvSpPr/>
          <p:nvPr/>
        </p:nvSpPr>
        <p:spPr>
          <a:xfrm>
            <a:off x="5894832" y="1557527"/>
            <a:ext cx="3175" cy="4319270"/>
          </a:xfrm>
          <a:custGeom>
            <a:avLst/>
            <a:gdLst/>
            <a:ahLst/>
            <a:cxnLst/>
            <a:rect l="l" t="t" r="r" b="b"/>
            <a:pathLst>
              <a:path w="3175" h="4319270">
                <a:moveTo>
                  <a:pt x="0" y="4319016"/>
                </a:moveTo>
                <a:lnTo>
                  <a:pt x="3048" y="4319016"/>
                </a:lnTo>
                <a:lnTo>
                  <a:pt x="3048" y="0"/>
                </a:lnTo>
                <a:lnTo>
                  <a:pt x="0" y="0"/>
                </a:lnTo>
                <a:lnTo>
                  <a:pt x="0" y="43190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0663" y="1557527"/>
            <a:ext cx="5061585" cy="4319270"/>
          </a:xfrm>
          <a:custGeom>
            <a:avLst/>
            <a:gdLst/>
            <a:ahLst/>
            <a:cxnLst/>
            <a:rect l="l" t="t" r="r" b="b"/>
            <a:pathLst>
              <a:path w="5061585" h="4319270">
                <a:moveTo>
                  <a:pt x="0" y="4319016"/>
                </a:moveTo>
                <a:lnTo>
                  <a:pt x="5061204" y="4319016"/>
                </a:lnTo>
                <a:lnTo>
                  <a:pt x="5061204" y="0"/>
                </a:lnTo>
                <a:lnTo>
                  <a:pt x="0" y="0"/>
                </a:lnTo>
                <a:lnTo>
                  <a:pt x="0" y="43190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700" y="1557527"/>
            <a:ext cx="93345" cy="4319270"/>
          </a:xfrm>
          <a:custGeom>
            <a:avLst/>
            <a:gdLst/>
            <a:ahLst/>
            <a:cxnLst/>
            <a:rect l="l" t="t" r="r" b="b"/>
            <a:pathLst>
              <a:path w="93345" h="4319270">
                <a:moveTo>
                  <a:pt x="0" y="4319016"/>
                </a:moveTo>
                <a:lnTo>
                  <a:pt x="92964" y="4319016"/>
                </a:lnTo>
                <a:lnTo>
                  <a:pt x="92964" y="0"/>
                </a:lnTo>
                <a:lnTo>
                  <a:pt x="0" y="0"/>
                </a:lnTo>
                <a:lnTo>
                  <a:pt x="0" y="431901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1867" y="1557527"/>
            <a:ext cx="93345" cy="4319270"/>
          </a:xfrm>
          <a:custGeom>
            <a:avLst/>
            <a:gdLst/>
            <a:ahLst/>
            <a:cxnLst/>
            <a:rect l="l" t="t" r="r" b="b"/>
            <a:pathLst>
              <a:path w="93345" h="4319270">
                <a:moveTo>
                  <a:pt x="0" y="4319016"/>
                </a:moveTo>
                <a:lnTo>
                  <a:pt x="92963" y="4319016"/>
                </a:lnTo>
                <a:lnTo>
                  <a:pt x="92963" y="0"/>
                </a:lnTo>
                <a:lnTo>
                  <a:pt x="0" y="0"/>
                </a:lnTo>
                <a:lnTo>
                  <a:pt x="0" y="431901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5</a:t>
            </a:r>
            <a:r>
              <a:rPr spc="-5" dirty="0"/>
              <a:t>、资源整合能力</a:t>
            </a: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0" spc="-590" dirty="0">
                <a:solidFill>
                  <a:srgbClr val="0462C1"/>
                </a:solidFill>
                <a:latin typeface="Segoe UI Emoji"/>
                <a:cs typeface="Segoe UI Emoji"/>
              </a:rPr>
              <a:t>⚫</a:t>
            </a:r>
            <a:r>
              <a:rPr sz="1400" b="0" spc="30" dirty="0">
                <a:solidFill>
                  <a:srgbClr val="0462C1"/>
                </a:solidFill>
                <a:latin typeface="Segoe UI Emoji"/>
                <a:cs typeface="Segoe UI Emoj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微软雅黑"/>
                <a:cs typeface="微软雅黑"/>
              </a:rPr>
              <a:t>研究资源整合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0" spc="-590" dirty="0">
                <a:solidFill>
                  <a:srgbClr val="0462C1"/>
                </a:solidFill>
                <a:latin typeface="Segoe UI Emoji"/>
                <a:cs typeface="Segoe UI Emoji"/>
              </a:rPr>
              <a:t>⚫</a:t>
            </a:r>
            <a:r>
              <a:rPr sz="1400" b="0" spc="30" dirty="0">
                <a:solidFill>
                  <a:srgbClr val="0462C1"/>
                </a:solidFill>
                <a:latin typeface="Segoe UI Emoji"/>
                <a:cs typeface="Segoe UI Emoj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微软雅黑"/>
                <a:cs typeface="微软雅黑"/>
              </a:rPr>
              <a:t>开发资源整合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0" spc="-590" dirty="0">
                <a:solidFill>
                  <a:srgbClr val="0462C1"/>
                </a:solidFill>
                <a:latin typeface="Segoe UI Emoji"/>
                <a:cs typeface="Segoe UI Emoji"/>
              </a:rPr>
              <a:t>⚫</a:t>
            </a:r>
            <a:r>
              <a:rPr sz="1400" b="0" spc="30" dirty="0">
                <a:solidFill>
                  <a:srgbClr val="0462C1"/>
                </a:solidFill>
                <a:latin typeface="Segoe UI Emoji"/>
                <a:cs typeface="Segoe UI Emoj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微软雅黑"/>
                <a:cs typeface="微软雅黑"/>
              </a:rPr>
              <a:t>专利资源整合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0" spc="-590" dirty="0">
                <a:solidFill>
                  <a:srgbClr val="0462C1"/>
                </a:solidFill>
                <a:latin typeface="Segoe UI Emoji"/>
                <a:cs typeface="Segoe UI Emoji"/>
              </a:rPr>
              <a:t>⚫</a:t>
            </a:r>
            <a:r>
              <a:rPr sz="1400" b="0" spc="30" dirty="0">
                <a:solidFill>
                  <a:srgbClr val="0462C1"/>
                </a:solidFill>
                <a:latin typeface="Segoe UI Emoji"/>
                <a:cs typeface="Segoe UI Emoj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微软雅黑"/>
                <a:cs typeface="微软雅黑"/>
              </a:rPr>
              <a:t>生产资源整合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0" spc="-590" dirty="0">
                <a:solidFill>
                  <a:srgbClr val="0462C1"/>
                </a:solidFill>
                <a:latin typeface="Segoe UI Emoji"/>
                <a:cs typeface="Segoe UI Emoji"/>
              </a:rPr>
              <a:t>⚫</a:t>
            </a:r>
            <a:r>
              <a:rPr sz="1400" b="0" spc="30" dirty="0">
                <a:solidFill>
                  <a:srgbClr val="0462C1"/>
                </a:solidFill>
                <a:latin typeface="Segoe UI Emoji"/>
                <a:cs typeface="Segoe UI Emoj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微软雅黑"/>
                <a:cs typeface="微软雅黑"/>
              </a:rPr>
              <a:t>市场资源整合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0" spc="-590" dirty="0">
                <a:solidFill>
                  <a:srgbClr val="0462C1"/>
                </a:solidFill>
                <a:latin typeface="Segoe UI Emoji"/>
                <a:cs typeface="Segoe UI Emoji"/>
              </a:rPr>
              <a:t>⚫</a:t>
            </a:r>
            <a:r>
              <a:rPr sz="1400" b="0" spc="30" dirty="0">
                <a:solidFill>
                  <a:srgbClr val="0462C1"/>
                </a:solidFill>
                <a:latin typeface="Segoe UI Emoji"/>
                <a:cs typeface="Segoe UI Emoj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微软雅黑"/>
                <a:cs typeface="微软雅黑"/>
              </a:rPr>
              <a:t>资本资源整合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0" spc="-590" dirty="0">
                <a:solidFill>
                  <a:srgbClr val="0462C1"/>
                </a:solidFill>
                <a:latin typeface="Segoe UI Emoji"/>
                <a:cs typeface="Segoe UI Emoji"/>
              </a:rPr>
              <a:t>⚫</a:t>
            </a:r>
            <a:r>
              <a:rPr sz="1400" b="0" spc="30" dirty="0">
                <a:solidFill>
                  <a:srgbClr val="0462C1"/>
                </a:solidFill>
                <a:latin typeface="Segoe UI Emoji"/>
                <a:cs typeface="Segoe UI Emoj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微软雅黑"/>
                <a:cs typeface="微软雅黑"/>
              </a:rPr>
              <a:t>通过资源的整合利用，</a:t>
            </a:r>
            <a:r>
              <a:rPr sz="1400" b="0" spc="-15" dirty="0">
                <a:solidFill>
                  <a:srgbClr val="000000"/>
                </a:solidFill>
                <a:latin typeface="微软雅黑"/>
                <a:cs typeface="微软雅黑"/>
              </a:rPr>
              <a:t>加</a:t>
            </a:r>
            <a:r>
              <a:rPr sz="1400" b="0" dirty="0">
                <a:solidFill>
                  <a:srgbClr val="000000"/>
                </a:solidFill>
                <a:latin typeface="微软雅黑"/>
                <a:cs typeface="微软雅黑"/>
              </a:rPr>
              <a:t>速产</a:t>
            </a:r>
            <a:r>
              <a:rPr sz="1400" b="0" spc="-15" dirty="0">
                <a:solidFill>
                  <a:srgbClr val="000000"/>
                </a:solidFill>
                <a:latin typeface="微软雅黑"/>
                <a:cs typeface="微软雅黑"/>
              </a:rPr>
              <a:t>品</a:t>
            </a:r>
            <a:r>
              <a:rPr sz="1400" b="0" dirty="0">
                <a:solidFill>
                  <a:srgbClr val="000000"/>
                </a:solidFill>
                <a:latin typeface="微软雅黑"/>
                <a:cs typeface="微软雅黑"/>
              </a:rPr>
              <a:t>产业化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59540" y="1557527"/>
            <a:ext cx="1905" cy="4319270"/>
          </a:xfrm>
          <a:custGeom>
            <a:avLst/>
            <a:gdLst/>
            <a:ahLst/>
            <a:cxnLst/>
            <a:rect l="l" t="t" r="r" b="b"/>
            <a:pathLst>
              <a:path w="1904" h="4319270">
                <a:moveTo>
                  <a:pt x="0" y="4319016"/>
                </a:moveTo>
                <a:lnTo>
                  <a:pt x="1523" y="4319016"/>
                </a:lnTo>
                <a:lnTo>
                  <a:pt x="1523" y="0"/>
                </a:lnTo>
                <a:lnTo>
                  <a:pt x="0" y="0"/>
                </a:lnTo>
                <a:lnTo>
                  <a:pt x="0" y="43190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5371" y="1557527"/>
            <a:ext cx="5061585" cy="4319270"/>
          </a:xfrm>
          <a:custGeom>
            <a:avLst/>
            <a:gdLst/>
            <a:ahLst/>
            <a:cxnLst/>
            <a:rect l="l" t="t" r="r" b="b"/>
            <a:pathLst>
              <a:path w="5061584" h="4319270">
                <a:moveTo>
                  <a:pt x="0" y="4319016"/>
                </a:moveTo>
                <a:lnTo>
                  <a:pt x="5061204" y="4319016"/>
                </a:lnTo>
                <a:lnTo>
                  <a:pt x="5061204" y="0"/>
                </a:lnTo>
                <a:lnTo>
                  <a:pt x="0" y="0"/>
                </a:lnTo>
                <a:lnTo>
                  <a:pt x="0" y="43190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2408" y="1557527"/>
            <a:ext cx="93345" cy="4319270"/>
          </a:xfrm>
          <a:custGeom>
            <a:avLst/>
            <a:gdLst/>
            <a:ahLst/>
            <a:cxnLst/>
            <a:rect l="l" t="t" r="r" b="b"/>
            <a:pathLst>
              <a:path w="93345" h="4319270">
                <a:moveTo>
                  <a:pt x="0" y="4319016"/>
                </a:moveTo>
                <a:lnTo>
                  <a:pt x="92963" y="4319016"/>
                </a:lnTo>
                <a:lnTo>
                  <a:pt x="92963" y="0"/>
                </a:lnTo>
                <a:lnTo>
                  <a:pt x="0" y="0"/>
                </a:lnTo>
                <a:lnTo>
                  <a:pt x="0" y="4319016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66576" y="1557527"/>
            <a:ext cx="93345" cy="4319270"/>
          </a:xfrm>
          <a:custGeom>
            <a:avLst/>
            <a:gdLst/>
            <a:ahLst/>
            <a:cxnLst/>
            <a:rect l="l" t="t" r="r" b="b"/>
            <a:pathLst>
              <a:path w="93345" h="4319270">
                <a:moveTo>
                  <a:pt x="0" y="4319016"/>
                </a:moveTo>
                <a:lnTo>
                  <a:pt x="92964" y="4319016"/>
                </a:lnTo>
                <a:lnTo>
                  <a:pt x="92964" y="0"/>
                </a:lnTo>
                <a:lnTo>
                  <a:pt x="0" y="0"/>
                </a:lnTo>
                <a:lnTo>
                  <a:pt x="0" y="4319016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68236" y="1755776"/>
            <a:ext cx="4940935" cy="185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EC7C30"/>
                </a:solidFill>
                <a:latin typeface="微软雅黑"/>
                <a:cs typeface="微软雅黑"/>
              </a:rPr>
              <a:t>6</a:t>
            </a:r>
            <a:r>
              <a:rPr sz="1800" b="1" spc="-5" dirty="0">
                <a:solidFill>
                  <a:srgbClr val="EC7C30"/>
                </a:solidFill>
                <a:latin typeface="微软雅黑"/>
                <a:cs typeface="微软雅黑"/>
              </a:rPr>
              <a:t>、战略合作</a:t>
            </a:r>
            <a:r>
              <a:rPr sz="1800" b="1" dirty="0">
                <a:solidFill>
                  <a:srgbClr val="EC7C30"/>
                </a:solidFill>
                <a:latin typeface="微软雅黑"/>
                <a:cs typeface="微软雅黑"/>
              </a:rPr>
              <a:t>/</a:t>
            </a:r>
            <a:r>
              <a:rPr sz="1800" b="1" spc="-5" dirty="0">
                <a:solidFill>
                  <a:srgbClr val="EC7C30"/>
                </a:solidFill>
                <a:latin typeface="微软雅黑"/>
                <a:cs typeface="微软雅黑"/>
              </a:rPr>
              <a:t>深度开发客户资源</a:t>
            </a:r>
            <a:endParaRPr sz="1800">
              <a:latin typeface="微软雅黑"/>
              <a:cs typeface="微软雅黑"/>
            </a:endParaRPr>
          </a:p>
          <a:p>
            <a:pPr marL="12700" marR="5080">
              <a:lnSpc>
                <a:spcPct val="200000"/>
              </a:lnSpc>
              <a:spcBef>
                <a:spcPts val="1315"/>
              </a:spcBef>
            </a:pPr>
            <a:r>
              <a:rPr sz="1400" spc="-590" dirty="0">
                <a:solidFill>
                  <a:srgbClr val="EC7C30"/>
                </a:solidFill>
                <a:latin typeface="Segoe UI Emoji"/>
                <a:cs typeface="Segoe UI Emoji"/>
              </a:rPr>
              <a:t>⚫ </a:t>
            </a:r>
            <a:r>
              <a:rPr sz="1400" spc="-40" dirty="0">
                <a:solidFill>
                  <a:srgbClr val="EC7C30"/>
                </a:solidFill>
                <a:latin typeface="Segoe UI Emoji"/>
                <a:cs typeface="Segoe UI Emoji"/>
              </a:rPr>
              <a:t> </a:t>
            </a:r>
            <a:r>
              <a:rPr sz="1400" spc="10" dirty="0">
                <a:latin typeface="微软雅黑"/>
                <a:cs typeface="微软雅黑"/>
              </a:rPr>
              <a:t>与</a:t>
            </a:r>
            <a:r>
              <a:rPr sz="1400" spc="20" dirty="0">
                <a:latin typeface="微软雅黑"/>
                <a:cs typeface="微软雅黑"/>
              </a:rPr>
              <a:t>众</a:t>
            </a:r>
            <a:r>
              <a:rPr sz="1400" spc="10" dirty="0">
                <a:latin typeface="微软雅黑"/>
                <a:cs typeface="微软雅黑"/>
              </a:rPr>
              <a:t>多</a:t>
            </a:r>
            <a:r>
              <a:rPr sz="1400" spc="20" dirty="0">
                <a:latin typeface="微软雅黑"/>
                <a:cs typeface="微软雅黑"/>
              </a:rPr>
              <a:t>国</a:t>
            </a:r>
            <a:r>
              <a:rPr sz="1400" spc="10" dirty="0">
                <a:latin typeface="微软雅黑"/>
                <a:cs typeface="微软雅黑"/>
              </a:rPr>
              <a:t>内知名</a:t>
            </a:r>
            <a:r>
              <a:rPr sz="1400" spc="20" dirty="0">
                <a:latin typeface="微软雅黑"/>
                <a:cs typeface="微软雅黑"/>
              </a:rPr>
              <a:t>医</a:t>
            </a:r>
            <a:r>
              <a:rPr sz="1400" spc="10" dirty="0">
                <a:latin typeface="微软雅黑"/>
                <a:cs typeface="微软雅黑"/>
              </a:rPr>
              <a:t>药</a:t>
            </a:r>
            <a:r>
              <a:rPr sz="1400" spc="20" dirty="0">
                <a:latin typeface="微软雅黑"/>
                <a:cs typeface="微软雅黑"/>
              </a:rPr>
              <a:t>公</a:t>
            </a:r>
            <a:r>
              <a:rPr sz="1400" spc="10" dirty="0">
                <a:latin typeface="微软雅黑"/>
                <a:cs typeface="微软雅黑"/>
              </a:rPr>
              <a:t>司客</a:t>
            </a:r>
            <a:r>
              <a:rPr sz="1400" spc="20" dirty="0">
                <a:latin typeface="微软雅黑"/>
                <a:cs typeface="微软雅黑"/>
              </a:rPr>
              <a:t>户</a:t>
            </a:r>
            <a:r>
              <a:rPr sz="1400" spc="10" dirty="0">
                <a:latin typeface="微软雅黑"/>
                <a:cs typeface="微软雅黑"/>
              </a:rPr>
              <a:t>保持</a:t>
            </a:r>
            <a:r>
              <a:rPr sz="1400" spc="20" dirty="0">
                <a:latin typeface="微软雅黑"/>
                <a:cs typeface="微软雅黑"/>
              </a:rPr>
              <a:t>长</a:t>
            </a:r>
            <a:r>
              <a:rPr sz="1400" spc="10" dirty="0">
                <a:latin typeface="微软雅黑"/>
                <a:cs typeface="微软雅黑"/>
              </a:rPr>
              <a:t>期战</a:t>
            </a:r>
            <a:r>
              <a:rPr sz="1400" spc="20" dirty="0">
                <a:latin typeface="微软雅黑"/>
                <a:cs typeface="微软雅黑"/>
              </a:rPr>
              <a:t>略</a:t>
            </a:r>
            <a:r>
              <a:rPr sz="1400" spc="10" dirty="0">
                <a:latin typeface="微软雅黑"/>
                <a:cs typeface="微软雅黑"/>
              </a:rPr>
              <a:t>合</a:t>
            </a:r>
            <a:r>
              <a:rPr sz="1400" spc="20" dirty="0">
                <a:latin typeface="微软雅黑"/>
                <a:cs typeface="微软雅黑"/>
              </a:rPr>
              <a:t>作</a:t>
            </a:r>
            <a:r>
              <a:rPr sz="1400" spc="10" dirty="0">
                <a:latin typeface="微软雅黑"/>
                <a:cs typeface="微软雅黑"/>
              </a:rPr>
              <a:t>关</a:t>
            </a:r>
            <a:r>
              <a:rPr sz="1400" spc="40" dirty="0">
                <a:latin typeface="微软雅黑"/>
                <a:cs typeface="微软雅黑"/>
              </a:rPr>
              <a:t>系</a:t>
            </a:r>
            <a:r>
              <a:rPr sz="1400" spc="20" dirty="0">
                <a:latin typeface="微软雅黑"/>
                <a:cs typeface="微软雅黑"/>
              </a:rPr>
              <a:t>，</a:t>
            </a:r>
            <a:r>
              <a:rPr sz="1400" spc="10" dirty="0">
                <a:latin typeface="微软雅黑"/>
                <a:cs typeface="微软雅黑"/>
              </a:rPr>
              <a:t>定制 </a:t>
            </a:r>
            <a:r>
              <a:rPr sz="1400" dirty="0">
                <a:latin typeface="微软雅黑"/>
                <a:cs typeface="微软雅黑"/>
              </a:rPr>
              <a:t>了清晰的战略客户发展</a:t>
            </a:r>
            <a:r>
              <a:rPr sz="1400" spc="-15" dirty="0">
                <a:latin typeface="微软雅黑"/>
                <a:cs typeface="微软雅黑"/>
              </a:rPr>
              <a:t>规</a:t>
            </a:r>
            <a:r>
              <a:rPr sz="1400" dirty="0">
                <a:latin typeface="微软雅黑"/>
                <a:cs typeface="微软雅黑"/>
              </a:rPr>
              <a:t>划。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90" dirty="0">
                <a:solidFill>
                  <a:srgbClr val="EC7C30"/>
                </a:solidFill>
                <a:latin typeface="Segoe UI Emoji"/>
                <a:cs typeface="Segoe UI Emoji"/>
              </a:rPr>
              <a:t>⚫</a:t>
            </a:r>
            <a:r>
              <a:rPr sz="1400" spc="25" dirty="0">
                <a:solidFill>
                  <a:srgbClr val="EC7C30"/>
                </a:solidFill>
                <a:latin typeface="Segoe UI Emoji"/>
                <a:cs typeface="Segoe UI Emoji"/>
              </a:rPr>
              <a:t> </a:t>
            </a:r>
            <a:r>
              <a:rPr sz="1400" spc="-5" dirty="0">
                <a:latin typeface="微软雅黑"/>
                <a:cs typeface="微软雅黑"/>
              </a:rPr>
              <a:t>“客户源于客户”，链</a:t>
            </a:r>
            <a:r>
              <a:rPr sz="1400" spc="-15" dirty="0">
                <a:latin typeface="微软雅黑"/>
                <a:cs typeface="微软雅黑"/>
              </a:rPr>
              <a:t>接</a:t>
            </a:r>
            <a:r>
              <a:rPr sz="1400" spc="-5" dirty="0">
                <a:latin typeface="微软雅黑"/>
                <a:cs typeface="微软雅黑"/>
              </a:rPr>
              <a:t>相关</a:t>
            </a:r>
            <a:r>
              <a:rPr sz="1400" spc="-15" dirty="0">
                <a:latin typeface="微软雅黑"/>
                <a:cs typeface="微软雅黑"/>
              </a:rPr>
              <a:t>客</a:t>
            </a:r>
            <a:r>
              <a:rPr sz="1400" spc="-5" dirty="0">
                <a:latin typeface="微软雅黑"/>
                <a:cs typeface="微软雅黑"/>
              </a:rPr>
              <a:t>户深</a:t>
            </a:r>
            <a:r>
              <a:rPr sz="1400" spc="-15" dirty="0">
                <a:latin typeface="微软雅黑"/>
                <a:cs typeface="微软雅黑"/>
              </a:rPr>
              <a:t>入</a:t>
            </a:r>
            <a:r>
              <a:rPr sz="1400" spc="-5" dirty="0">
                <a:latin typeface="微软雅黑"/>
                <a:cs typeface="微软雅黑"/>
              </a:rPr>
              <a:t>拓展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spc="-5" dirty="0">
                <a:latin typeface="微软雅黑"/>
                <a:cs typeface="微软雅黑"/>
              </a:rPr>
              <a:t>创造</a:t>
            </a:r>
            <a:r>
              <a:rPr sz="1400" spc="-15" dirty="0">
                <a:latin typeface="微软雅黑"/>
                <a:cs typeface="微软雅黑"/>
              </a:rPr>
              <a:t>共</a:t>
            </a:r>
            <a:r>
              <a:rPr sz="1400" spc="-5" dirty="0">
                <a:latin typeface="微软雅黑"/>
                <a:cs typeface="微软雅黑"/>
              </a:rPr>
              <a:t>同持续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68236" y="3833293"/>
            <a:ext cx="10953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微软雅黑"/>
                <a:cs typeface="微软雅黑"/>
              </a:rPr>
              <a:t>发展的生态。</a:t>
            </a:r>
            <a:endParaRPr sz="1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605" y="3391661"/>
            <a:ext cx="10116820" cy="0"/>
          </a:xfrm>
          <a:custGeom>
            <a:avLst/>
            <a:gdLst/>
            <a:ahLst/>
            <a:cxnLst/>
            <a:rect l="l" t="t" r="r" b="b"/>
            <a:pathLst>
              <a:path w="10116820">
                <a:moveTo>
                  <a:pt x="0" y="0"/>
                </a:moveTo>
                <a:lnTo>
                  <a:pt x="10116312" y="0"/>
                </a:lnTo>
              </a:path>
            </a:pathLst>
          </a:custGeom>
          <a:ln w="28575">
            <a:solidFill>
              <a:srgbClr val="5B9BD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9388" y="3934967"/>
            <a:ext cx="2580640" cy="495300"/>
          </a:xfrm>
          <a:custGeom>
            <a:avLst/>
            <a:gdLst/>
            <a:ahLst/>
            <a:cxnLst/>
            <a:rect l="l" t="t" r="r" b="b"/>
            <a:pathLst>
              <a:path w="2580640" h="495300">
                <a:moveTo>
                  <a:pt x="2497582" y="0"/>
                </a:moveTo>
                <a:lnTo>
                  <a:pt x="79698" y="48"/>
                </a:lnTo>
                <a:lnTo>
                  <a:pt x="39359" y="12185"/>
                </a:lnTo>
                <a:lnTo>
                  <a:pt x="10824" y="41655"/>
                </a:lnTo>
                <a:lnTo>
                  <a:pt x="0" y="82549"/>
                </a:lnTo>
                <a:lnTo>
                  <a:pt x="48" y="415601"/>
                </a:lnTo>
                <a:lnTo>
                  <a:pt x="12185" y="455940"/>
                </a:lnTo>
                <a:lnTo>
                  <a:pt x="41655" y="484475"/>
                </a:lnTo>
                <a:lnTo>
                  <a:pt x="82550" y="495299"/>
                </a:lnTo>
                <a:lnTo>
                  <a:pt x="2500433" y="495251"/>
                </a:lnTo>
                <a:lnTo>
                  <a:pt x="2540772" y="483114"/>
                </a:lnTo>
                <a:lnTo>
                  <a:pt x="2569307" y="453644"/>
                </a:lnTo>
                <a:lnTo>
                  <a:pt x="2580132" y="412749"/>
                </a:lnTo>
                <a:lnTo>
                  <a:pt x="2580083" y="79698"/>
                </a:lnTo>
                <a:lnTo>
                  <a:pt x="2567946" y="39359"/>
                </a:lnTo>
                <a:lnTo>
                  <a:pt x="2538476" y="10824"/>
                </a:lnTo>
                <a:lnTo>
                  <a:pt x="2497582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3083" y="4034525"/>
            <a:ext cx="18542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微软雅黑"/>
                <a:cs typeface="微软雅黑"/>
              </a:rPr>
              <a:t>共享研究平台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87467" y="3934967"/>
            <a:ext cx="2417445" cy="495300"/>
          </a:xfrm>
          <a:custGeom>
            <a:avLst/>
            <a:gdLst/>
            <a:ahLst/>
            <a:cxnLst/>
            <a:rect l="l" t="t" r="r" b="b"/>
            <a:pathLst>
              <a:path w="2417445" h="495300">
                <a:moveTo>
                  <a:pt x="2334514" y="0"/>
                </a:moveTo>
                <a:lnTo>
                  <a:pt x="79698" y="48"/>
                </a:lnTo>
                <a:lnTo>
                  <a:pt x="39359" y="12185"/>
                </a:lnTo>
                <a:lnTo>
                  <a:pt x="10824" y="41655"/>
                </a:lnTo>
                <a:lnTo>
                  <a:pt x="0" y="82549"/>
                </a:lnTo>
                <a:lnTo>
                  <a:pt x="48" y="415601"/>
                </a:lnTo>
                <a:lnTo>
                  <a:pt x="12185" y="455940"/>
                </a:lnTo>
                <a:lnTo>
                  <a:pt x="41655" y="484475"/>
                </a:lnTo>
                <a:lnTo>
                  <a:pt x="82550" y="495299"/>
                </a:lnTo>
                <a:lnTo>
                  <a:pt x="2337365" y="495251"/>
                </a:lnTo>
                <a:lnTo>
                  <a:pt x="2377704" y="483114"/>
                </a:lnTo>
                <a:lnTo>
                  <a:pt x="2406239" y="453644"/>
                </a:lnTo>
                <a:lnTo>
                  <a:pt x="2417064" y="412749"/>
                </a:lnTo>
                <a:lnTo>
                  <a:pt x="2417015" y="79698"/>
                </a:lnTo>
                <a:lnTo>
                  <a:pt x="2404878" y="39359"/>
                </a:lnTo>
                <a:lnTo>
                  <a:pt x="2375408" y="10824"/>
                </a:lnTo>
                <a:lnTo>
                  <a:pt x="2334514" y="0"/>
                </a:lnTo>
                <a:close/>
              </a:path>
            </a:pathLst>
          </a:custGeom>
          <a:solidFill>
            <a:srgbClr val="2D9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59755" y="4034525"/>
            <a:ext cx="18542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微软雅黑"/>
                <a:cs typeface="微软雅黑"/>
              </a:rPr>
              <a:t>成果转化平台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34400" y="3934967"/>
            <a:ext cx="2417445" cy="498475"/>
          </a:xfrm>
          <a:custGeom>
            <a:avLst/>
            <a:gdLst/>
            <a:ahLst/>
            <a:cxnLst/>
            <a:rect l="l" t="t" r="r" b="b"/>
            <a:pathLst>
              <a:path w="2417445" h="498475">
                <a:moveTo>
                  <a:pt x="2334005" y="0"/>
                </a:moveTo>
                <a:lnTo>
                  <a:pt x="79375" y="80"/>
                </a:lnTo>
                <a:lnTo>
                  <a:pt x="39178" y="12536"/>
                </a:lnTo>
                <a:lnTo>
                  <a:pt x="10769" y="42146"/>
                </a:lnTo>
                <a:lnTo>
                  <a:pt x="0" y="83057"/>
                </a:lnTo>
                <a:lnTo>
                  <a:pt x="80" y="418972"/>
                </a:lnTo>
                <a:lnTo>
                  <a:pt x="12536" y="459169"/>
                </a:lnTo>
                <a:lnTo>
                  <a:pt x="42146" y="487578"/>
                </a:lnTo>
                <a:lnTo>
                  <a:pt x="83057" y="498347"/>
                </a:lnTo>
                <a:lnTo>
                  <a:pt x="2337688" y="498267"/>
                </a:lnTo>
                <a:lnTo>
                  <a:pt x="2377885" y="485811"/>
                </a:lnTo>
                <a:lnTo>
                  <a:pt x="2406294" y="456201"/>
                </a:lnTo>
                <a:lnTo>
                  <a:pt x="2417064" y="415289"/>
                </a:lnTo>
                <a:lnTo>
                  <a:pt x="2416983" y="79375"/>
                </a:lnTo>
                <a:lnTo>
                  <a:pt x="2404527" y="39178"/>
                </a:lnTo>
                <a:lnTo>
                  <a:pt x="2374917" y="10769"/>
                </a:lnTo>
                <a:lnTo>
                  <a:pt x="2334005" y="0"/>
                </a:lnTo>
                <a:close/>
              </a:path>
            </a:pathLst>
          </a:custGeom>
          <a:solidFill>
            <a:srgbClr val="579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06942" y="4035550"/>
            <a:ext cx="18542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/>
                <a:cs typeface="微软雅黑"/>
              </a:rPr>
              <a:t>创新孵化平台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9339" y="3220729"/>
            <a:ext cx="281940" cy="280035"/>
          </a:xfrm>
          <a:custGeom>
            <a:avLst/>
            <a:gdLst/>
            <a:ahLst/>
            <a:cxnLst/>
            <a:rect l="l" t="t" r="r" b="b"/>
            <a:pathLst>
              <a:path w="281939" h="280035">
                <a:moveTo>
                  <a:pt x="153161" y="0"/>
                </a:moveTo>
                <a:lnTo>
                  <a:pt x="106613" y="5784"/>
                </a:lnTo>
                <a:lnTo>
                  <a:pt x="66819" y="22515"/>
                </a:lnTo>
                <a:lnTo>
                  <a:pt x="35116" y="48401"/>
                </a:lnTo>
                <a:lnTo>
                  <a:pt x="12837" y="81653"/>
                </a:lnTo>
                <a:lnTo>
                  <a:pt x="1318" y="120483"/>
                </a:lnTo>
                <a:lnTo>
                  <a:pt x="0" y="139690"/>
                </a:lnTo>
                <a:lnTo>
                  <a:pt x="759" y="154343"/>
                </a:lnTo>
                <a:lnTo>
                  <a:pt x="11554" y="195386"/>
                </a:lnTo>
                <a:lnTo>
                  <a:pt x="33531" y="230480"/>
                </a:lnTo>
                <a:lnTo>
                  <a:pt x="64649" y="257600"/>
                </a:lnTo>
                <a:lnTo>
                  <a:pt x="102863" y="274718"/>
                </a:lnTo>
                <a:lnTo>
                  <a:pt x="131273" y="279572"/>
                </a:lnTo>
                <a:lnTo>
                  <a:pt x="147175" y="278925"/>
                </a:lnTo>
                <a:lnTo>
                  <a:pt x="190995" y="269036"/>
                </a:lnTo>
                <a:lnTo>
                  <a:pt x="227846" y="248654"/>
                </a:lnTo>
                <a:lnTo>
                  <a:pt x="256288" y="219568"/>
                </a:lnTo>
                <a:lnTo>
                  <a:pt x="274768" y="183742"/>
                </a:lnTo>
                <a:lnTo>
                  <a:pt x="281904" y="142879"/>
                </a:lnTo>
                <a:lnTo>
                  <a:pt x="281167" y="127824"/>
                </a:lnTo>
                <a:lnTo>
                  <a:pt x="270622" y="85909"/>
                </a:lnTo>
                <a:lnTo>
                  <a:pt x="249112" y="50291"/>
                </a:lnTo>
                <a:lnTo>
                  <a:pt x="218610" y="22798"/>
                </a:lnTo>
                <a:lnTo>
                  <a:pt x="181094" y="5259"/>
                </a:lnTo>
                <a:lnTo>
                  <a:pt x="153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9339" y="3220729"/>
            <a:ext cx="281940" cy="280035"/>
          </a:xfrm>
          <a:custGeom>
            <a:avLst/>
            <a:gdLst/>
            <a:ahLst/>
            <a:cxnLst/>
            <a:rect l="l" t="t" r="r" b="b"/>
            <a:pathLst>
              <a:path w="281939" h="280035">
                <a:moveTo>
                  <a:pt x="0" y="139690"/>
                </a:moveTo>
                <a:lnTo>
                  <a:pt x="6612" y="182266"/>
                </a:lnTo>
                <a:lnTo>
                  <a:pt x="25089" y="219568"/>
                </a:lnTo>
                <a:lnTo>
                  <a:pt x="53387" y="249571"/>
                </a:lnTo>
                <a:lnTo>
                  <a:pt x="89462" y="270248"/>
                </a:lnTo>
                <a:lnTo>
                  <a:pt x="131273" y="279572"/>
                </a:lnTo>
                <a:lnTo>
                  <a:pt x="147175" y="278925"/>
                </a:lnTo>
                <a:lnTo>
                  <a:pt x="190995" y="269036"/>
                </a:lnTo>
                <a:lnTo>
                  <a:pt x="227846" y="248654"/>
                </a:lnTo>
                <a:lnTo>
                  <a:pt x="256260" y="219611"/>
                </a:lnTo>
                <a:lnTo>
                  <a:pt x="274768" y="183742"/>
                </a:lnTo>
                <a:lnTo>
                  <a:pt x="281904" y="142879"/>
                </a:lnTo>
                <a:lnTo>
                  <a:pt x="281167" y="127824"/>
                </a:lnTo>
                <a:lnTo>
                  <a:pt x="270622" y="85909"/>
                </a:lnTo>
                <a:lnTo>
                  <a:pt x="249112" y="50291"/>
                </a:lnTo>
                <a:lnTo>
                  <a:pt x="218610" y="22798"/>
                </a:lnTo>
                <a:lnTo>
                  <a:pt x="181094" y="5259"/>
                </a:lnTo>
                <a:lnTo>
                  <a:pt x="153161" y="0"/>
                </a:lnTo>
                <a:lnTo>
                  <a:pt x="136977" y="601"/>
                </a:lnTo>
                <a:lnTo>
                  <a:pt x="92532" y="10233"/>
                </a:lnTo>
                <a:lnTo>
                  <a:pt x="55287" y="30214"/>
                </a:lnTo>
                <a:lnTo>
                  <a:pt x="26576" y="58755"/>
                </a:lnTo>
                <a:lnTo>
                  <a:pt x="7736" y="94065"/>
                </a:lnTo>
                <a:lnTo>
                  <a:pt x="100" y="134356"/>
                </a:lnTo>
                <a:lnTo>
                  <a:pt x="0" y="139690"/>
                </a:lnTo>
                <a:close/>
              </a:path>
            </a:pathLst>
          </a:custGeom>
          <a:ln w="7620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60364" y="3246637"/>
            <a:ext cx="281940" cy="280035"/>
          </a:xfrm>
          <a:custGeom>
            <a:avLst/>
            <a:gdLst/>
            <a:ahLst/>
            <a:cxnLst/>
            <a:rect l="l" t="t" r="r" b="b"/>
            <a:pathLst>
              <a:path w="281939" h="280035">
                <a:moveTo>
                  <a:pt x="153161" y="0"/>
                </a:moveTo>
                <a:lnTo>
                  <a:pt x="106613" y="5784"/>
                </a:lnTo>
                <a:lnTo>
                  <a:pt x="66819" y="22515"/>
                </a:lnTo>
                <a:lnTo>
                  <a:pt x="35116" y="48401"/>
                </a:lnTo>
                <a:lnTo>
                  <a:pt x="12837" y="81653"/>
                </a:lnTo>
                <a:lnTo>
                  <a:pt x="1318" y="120483"/>
                </a:lnTo>
                <a:lnTo>
                  <a:pt x="0" y="139690"/>
                </a:lnTo>
                <a:lnTo>
                  <a:pt x="759" y="154343"/>
                </a:lnTo>
                <a:lnTo>
                  <a:pt x="11554" y="195386"/>
                </a:lnTo>
                <a:lnTo>
                  <a:pt x="33531" y="230480"/>
                </a:lnTo>
                <a:lnTo>
                  <a:pt x="64649" y="257600"/>
                </a:lnTo>
                <a:lnTo>
                  <a:pt x="102863" y="274718"/>
                </a:lnTo>
                <a:lnTo>
                  <a:pt x="131273" y="279572"/>
                </a:lnTo>
                <a:lnTo>
                  <a:pt x="147175" y="278925"/>
                </a:lnTo>
                <a:lnTo>
                  <a:pt x="190995" y="269036"/>
                </a:lnTo>
                <a:lnTo>
                  <a:pt x="227846" y="248654"/>
                </a:lnTo>
                <a:lnTo>
                  <a:pt x="256288" y="219568"/>
                </a:lnTo>
                <a:lnTo>
                  <a:pt x="274768" y="183742"/>
                </a:lnTo>
                <a:lnTo>
                  <a:pt x="281904" y="142879"/>
                </a:lnTo>
                <a:lnTo>
                  <a:pt x="281167" y="127824"/>
                </a:lnTo>
                <a:lnTo>
                  <a:pt x="270622" y="85909"/>
                </a:lnTo>
                <a:lnTo>
                  <a:pt x="249112" y="50291"/>
                </a:lnTo>
                <a:lnTo>
                  <a:pt x="218610" y="22798"/>
                </a:lnTo>
                <a:lnTo>
                  <a:pt x="181094" y="5259"/>
                </a:lnTo>
                <a:lnTo>
                  <a:pt x="153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60364" y="3246637"/>
            <a:ext cx="281940" cy="280035"/>
          </a:xfrm>
          <a:custGeom>
            <a:avLst/>
            <a:gdLst/>
            <a:ahLst/>
            <a:cxnLst/>
            <a:rect l="l" t="t" r="r" b="b"/>
            <a:pathLst>
              <a:path w="281939" h="280035">
                <a:moveTo>
                  <a:pt x="0" y="139690"/>
                </a:moveTo>
                <a:lnTo>
                  <a:pt x="6612" y="182266"/>
                </a:lnTo>
                <a:lnTo>
                  <a:pt x="25089" y="219568"/>
                </a:lnTo>
                <a:lnTo>
                  <a:pt x="53387" y="249571"/>
                </a:lnTo>
                <a:lnTo>
                  <a:pt x="89462" y="270248"/>
                </a:lnTo>
                <a:lnTo>
                  <a:pt x="131273" y="279572"/>
                </a:lnTo>
                <a:lnTo>
                  <a:pt x="147175" y="278925"/>
                </a:lnTo>
                <a:lnTo>
                  <a:pt x="190995" y="269036"/>
                </a:lnTo>
                <a:lnTo>
                  <a:pt x="227846" y="248654"/>
                </a:lnTo>
                <a:lnTo>
                  <a:pt x="256260" y="219611"/>
                </a:lnTo>
                <a:lnTo>
                  <a:pt x="274768" y="183742"/>
                </a:lnTo>
                <a:lnTo>
                  <a:pt x="281904" y="142879"/>
                </a:lnTo>
                <a:lnTo>
                  <a:pt x="281167" y="127824"/>
                </a:lnTo>
                <a:lnTo>
                  <a:pt x="270622" y="85909"/>
                </a:lnTo>
                <a:lnTo>
                  <a:pt x="249112" y="50291"/>
                </a:lnTo>
                <a:lnTo>
                  <a:pt x="218610" y="22798"/>
                </a:lnTo>
                <a:lnTo>
                  <a:pt x="181094" y="5259"/>
                </a:lnTo>
                <a:lnTo>
                  <a:pt x="153161" y="0"/>
                </a:lnTo>
                <a:lnTo>
                  <a:pt x="136977" y="601"/>
                </a:lnTo>
                <a:lnTo>
                  <a:pt x="92532" y="10233"/>
                </a:lnTo>
                <a:lnTo>
                  <a:pt x="55287" y="30214"/>
                </a:lnTo>
                <a:lnTo>
                  <a:pt x="26576" y="58755"/>
                </a:lnTo>
                <a:lnTo>
                  <a:pt x="7736" y="94065"/>
                </a:lnTo>
                <a:lnTo>
                  <a:pt x="100" y="134356"/>
                </a:lnTo>
                <a:lnTo>
                  <a:pt x="0" y="139690"/>
                </a:lnTo>
                <a:close/>
              </a:path>
            </a:pathLst>
          </a:custGeom>
          <a:ln w="76200">
            <a:solidFill>
              <a:srgbClr val="2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64623" y="3245113"/>
            <a:ext cx="280670" cy="281305"/>
          </a:xfrm>
          <a:custGeom>
            <a:avLst/>
            <a:gdLst/>
            <a:ahLst/>
            <a:cxnLst/>
            <a:rect l="l" t="t" r="r" b="b"/>
            <a:pathLst>
              <a:path w="280670" h="281304">
                <a:moveTo>
                  <a:pt x="152304" y="0"/>
                </a:moveTo>
                <a:lnTo>
                  <a:pt x="105983" y="5827"/>
                </a:lnTo>
                <a:lnTo>
                  <a:pt x="66394" y="22673"/>
                </a:lnTo>
                <a:lnTo>
                  <a:pt x="34866" y="48731"/>
                </a:lnTo>
                <a:lnTo>
                  <a:pt x="12724" y="82196"/>
                </a:lnTo>
                <a:lnTo>
                  <a:pt x="1295" y="121260"/>
                </a:lnTo>
                <a:lnTo>
                  <a:pt x="0" y="140452"/>
                </a:lnTo>
                <a:lnTo>
                  <a:pt x="755" y="155177"/>
                </a:lnTo>
                <a:lnTo>
                  <a:pt x="11486" y="196433"/>
                </a:lnTo>
                <a:lnTo>
                  <a:pt x="33337" y="231719"/>
                </a:lnTo>
                <a:lnTo>
                  <a:pt x="64282" y="258993"/>
                </a:lnTo>
                <a:lnTo>
                  <a:pt x="102293" y="276210"/>
                </a:lnTo>
                <a:lnTo>
                  <a:pt x="130559" y="281094"/>
                </a:lnTo>
                <a:lnTo>
                  <a:pt x="146387" y="280442"/>
                </a:lnTo>
                <a:lnTo>
                  <a:pt x="189995" y="270489"/>
                </a:lnTo>
                <a:lnTo>
                  <a:pt x="226656" y="249976"/>
                </a:lnTo>
                <a:lnTo>
                  <a:pt x="254915" y="220747"/>
                </a:lnTo>
                <a:lnTo>
                  <a:pt x="273306" y="184672"/>
                </a:lnTo>
                <a:lnTo>
                  <a:pt x="280382" y="143581"/>
                </a:lnTo>
                <a:lnTo>
                  <a:pt x="279649" y="128462"/>
                </a:lnTo>
                <a:lnTo>
                  <a:pt x="269162" y="86355"/>
                </a:lnTo>
                <a:lnTo>
                  <a:pt x="247769" y="50558"/>
                </a:lnTo>
                <a:lnTo>
                  <a:pt x="217428" y="22919"/>
                </a:lnTo>
                <a:lnTo>
                  <a:pt x="180101" y="5285"/>
                </a:lnTo>
                <a:lnTo>
                  <a:pt x="152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64623" y="3245113"/>
            <a:ext cx="280670" cy="281305"/>
          </a:xfrm>
          <a:custGeom>
            <a:avLst/>
            <a:gdLst/>
            <a:ahLst/>
            <a:cxnLst/>
            <a:rect l="l" t="t" r="r" b="b"/>
            <a:pathLst>
              <a:path w="280670" h="281304">
                <a:moveTo>
                  <a:pt x="0" y="140452"/>
                </a:moveTo>
                <a:lnTo>
                  <a:pt x="6573" y="183244"/>
                </a:lnTo>
                <a:lnTo>
                  <a:pt x="24943" y="220747"/>
                </a:lnTo>
                <a:lnTo>
                  <a:pt x="53081" y="250918"/>
                </a:lnTo>
                <a:lnTo>
                  <a:pt x="88962" y="271715"/>
                </a:lnTo>
                <a:lnTo>
                  <a:pt x="130559" y="281094"/>
                </a:lnTo>
                <a:lnTo>
                  <a:pt x="146387" y="280442"/>
                </a:lnTo>
                <a:lnTo>
                  <a:pt x="189995" y="270489"/>
                </a:lnTo>
                <a:lnTo>
                  <a:pt x="226656" y="249976"/>
                </a:lnTo>
                <a:lnTo>
                  <a:pt x="254911" y="220753"/>
                </a:lnTo>
                <a:lnTo>
                  <a:pt x="273306" y="184672"/>
                </a:lnTo>
                <a:lnTo>
                  <a:pt x="280382" y="143581"/>
                </a:lnTo>
                <a:lnTo>
                  <a:pt x="279649" y="128462"/>
                </a:lnTo>
                <a:lnTo>
                  <a:pt x="269162" y="86355"/>
                </a:lnTo>
                <a:lnTo>
                  <a:pt x="247769" y="50558"/>
                </a:lnTo>
                <a:lnTo>
                  <a:pt x="217428" y="22919"/>
                </a:lnTo>
                <a:lnTo>
                  <a:pt x="180101" y="5285"/>
                </a:lnTo>
                <a:lnTo>
                  <a:pt x="152304" y="0"/>
                </a:lnTo>
                <a:lnTo>
                  <a:pt x="136197" y="606"/>
                </a:lnTo>
                <a:lnTo>
                  <a:pt x="91973" y="10307"/>
                </a:lnTo>
                <a:lnTo>
                  <a:pt x="54924" y="30424"/>
                </a:lnTo>
                <a:lnTo>
                  <a:pt x="26377" y="59152"/>
                </a:lnTo>
                <a:lnTo>
                  <a:pt x="7658" y="94684"/>
                </a:lnTo>
                <a:lnTo>
                  <a:pt x="95" y="135213"/>
                </a:lnTo>
                <a:lnTo>
                  <a:pt x="0" y="140452"/>
                </a:lnTo>
                <a:close/>
              </a:path>
            </a:pathLst>
          </a:custGeom>
          <a:ln w="76200">
            <a:solidFill>
              <a:srgbClr val="57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79320" y="2147316"/>
            <a:ext cx="556260" cy="559435"/>
          </a:xfrm>
          <a:custGeom>
            <a:avLst/>
            <a:gdLst/>
            <a:ahLst/>
            <a:cxnLst/>
            <a:rect l="l" t="t" r="r" b="b"/>
            <a:pathLst>
              <a:path w="556260" h="559435">
                <a:moveTo>
                  <a:pt x="275844" y="0"/>
                </a:moveTo>
                <a:lnTo>
                  <a:pt x="230624" y="3677"/>
                </a:lnTo>
                <a:lnTo>
                  <a:pt x="187903" y="14319"/>
                </a:lnTo>
                <a:lnTo>
                  <a:pt x="148213" y="31337"/>
                </a:lnTo>
                <a:lnTo>
                  <a:pt x="112087" y="54144"/>
                </a:lnTo>
                <a:lnTo>
                  <a:pt x="80057" y="82153"/>
                </a:lnTo>
                <a:lnTo>
                  <a:pt x="52657" y="114775"/>
                </a:lnTo>
                <a:lnTo>
                  <a:pt x="30418" y="151424"/>
                </a:lnTo>
                <a:lnTo>
                  <a:pt x="13874" y="191511"/>
                </a:lnTo>
                <a:lnTo>
                  <a:pt x="3557" y="234451"/>
                </a:lnTo>
                <a:lnTo>
                  <a:pt x="0" y="279654"/>
                </a:lnTo>
                <a:lnTo>
                  <a:pt x="900" y="302501"/>
                </a:lnTo>
                <a:lnTo>
                  <a:pt x="7904" y="346646"/>
                </a:lnTo>
                <a:lnTo>
                  <a:pt x="21401" y="388233"/>
                </a:lnTo>
                <a:lnTo>
                  <a:pt x="40859" y="426674"/>
                </a:lnTo>
                <a:lnTo>
                  <a:pt x="65745" y="461383"/>
                </a:lnTo>
                <a:lnTo>
                  <a:pt x="95527" y="491772"/>
                </a:lnTo>
                <a:lnTo>
                  <a:pt x="129671" y="517253"/>
                </a:lnTo>
                <a:lnTo>
                  <a:pt x="167645" y="537239"/>
                </a:lnTo>
                <a:lnTo>
                  <a:pt x="208918" y="551143"/>
                </a:lnTo>
                <a:lnTo>
                  <a:pt x="252955" y="558376"/>
                </a:lnTo>
                <a:lnTo>
                  <a:pt x="275844" y="559308"/>
                </a:lnTo>
                <a:lnTo>
                  <a:pt x="298748" y="558376"/>
                </a:lnTo>
                <a:lnTo>
                  <a:pt x="343006" y="551143"/>
                </a:lnTo>
                <a:lnTo>
                  <a:pt x="384702" y="537239"/>
                </a:lnTo>
                <a:lnTo>
                  <a:pt x="423248" y="517253"/>
                </a:lnTo>
                <a:lnTo>
                  <a:pt x="458053" y="491772"/>
                </a:lnTo>
                <a:lnTo>
                  <a:pt x="465641" y="484759"/>
                </a:lnTo>
                <a:lnTo>
                  <a:pt x="280416" y="484759"/>
                </a:lnTo>
                <a:lnTo>
                  <a:pt x="263744" y="484102"/>
                </a:lnTo>
                <a:lnTo>
                  <a:pt x="215970" y="474645"/>
                </a:lnTo>
                <a:lnTo>
                  <a:pt x="172735" y="454991"/>
                </a:lnTo>
                <a:lnTo>
                  <a:pt x="135556" y="426465"/>
                </a:lnTo>
                <a:lnTo>
                  <a:pt x="105946" y="390396"/>
                </a:lnTo>
                <a:lnTo>
                  <a:pt x="85421" y="348111"/>
                </a:lnTo>
                <a:lnTo>
                  <a:pt x="75494" y="300935"/>
                </a:lnTo>
                <a:lnTo>
                  <a:pt x="74803" y="284353"/>
                </a:lnTo>
                <a:lnTo>
                  <a:pt x="75494" y="267083"/>
                </a:lnTo>
                <a:lnTo>
                  <a:pt x="85421" y="218253"/>
                </a:lnTo>
                <a:lnTo>
                  <a:pt x="105946" y="174844"/>
                </a:lnTo>
                <a:lnTo>
                  <a:pt x="135556" y="138080"/>
                </a:lnTo>
                <a:lnTo>
                  <a:pt x="172735" y="109186"/>
                </a:lnTo>
                <a:lnTo>
                  <a:pt x="215970" y="89386"/>
                </a:lnTo>
                <a:lnTo>
                  <a:pt x="263744" y="79904"/>
                </a:lnTo>
                <a:lnTo>
                  <a:pt x="280416" y="79248"/>
                </a:lnTo>
                <a:lnTo>
                  <a:pt x="470725" y="79248"/>
                </a:lnTo>
                <a:lnTo>
                  <a:pt x="458053" y="67535"/>
                </a:lnTo>
                <a:lnTo>
                  <a:pt x="423248" y="42054"/>
                </a:lnTo>
                <a:lnTo>
                  <a:pt x="384702" y="22068"/>
                </a:lnTo>
                <a:lnTo>
                  <a:pt x="343006" y="8164"/>
                </a:lnTo>
                <a:lnTo>
                  <a:pt x="298748" y="931"/>
                </a:lnTo>
                <a:lnTo>
                  <a:pt x="275844" y="0"/>
                </a:lnTo>
                <a:close/>
              </a:path>
              <a:path w="556260" h="559435">
                <a:moveTo>
                  <a:pt x="470725" y="79248"/>
                </a:moveTo>
                <a:lnTo>
                  <a:pt x="280416" y="79248"/>
                </a:lnTo>
                <a:lnTo>
                  <a:pt x="297071" y="79904"/>
                </a:lnTo>
                <a:lnTo>
                  <a:pt x="313326" y="81843"/>
                </a:lnTo>
                <a:lnTo>
                  <a:pt x="359191" y="94900"/>
                </a:lnTo>
                <a:lnTo>
                  <a:pt x="399682" y="117868"/>
                </a:lnTo>
                <a:lnTo>
                  <a:pt x="433475" y="149521"/>
                </a:lnTo>
                <a:lnTo>
                  <a:pt x="459250" y="188635"/>
                </a:lnTo>
                <a:lnTo>
                  <a:pt x="475685" y="233987"/>
                </a:lnTo>
                <a:lnTo>
                  <a:pt x="481456" y="284353"/>
                </a:lnTo>
                <a:lnTo>
                  <a:pt x="480799" y="300935"/>
                </a:lnTo>
                <a:lnTo>
                  <a:pt x="471326" y="348111"/>
                </a:lnTo>
                <a:lnTo>
                  <a:pt x="451631" y="390396"/>
                </a:lnTo>
                <a:lnTo>
                  <a:pt x="423037" y="426465"/>
                </a:lnTo>
                <a:lnTo>
                  <a:pt x="386864" y="454991"/>
                </a:lnTo>
                <a:lnTo>
                  <a:pt x="344435" y="474645"/>
                </a:lnTo>
                <a:lnTo>
                  <a:pt x="297071" y="484102"/>
                </a:lnTo>
                <a:lnTo>
                  <a:pt x="280416" y="484759"/>
                </a:lnTo>
                <a:lnTo>
                  <a:pt x="465641" y="484759"/>
                </a:lnTo>
                <a:lnTo>
                  <a:pt x="501956" y="444532"/>
                </a:lnTo>
                <a:lnTo>
                  <a:pt x="524829" y="407883"/>
                </a:lnTo>
                <a:lnTo>
                  <a:pt x="541897" y="367796"/>
                </a:lnTo>
                <a:lnTo>
                  <a:pt x="552571" y="324856"/>
                </a:lnTo>
                <a:lnTo>
                  <a:pt x="556260" y="279654"/>
                </a:lnTo>
                <a:lnTo>
                  <a:pt x="555325" y="256806"/>
                </a:lnTo>
                <a:lnTo>
                  <a:pt x="548070" y="212661"/>
                </a:lnTo>
                <a:lnTo>
                  <a:pt x="534126" y="171074"/>
                </a:lnTo>
                <a:lnTo>
                  <a:pt x="514082" y="132633"/>
                </a:lnTo>
                <a:lnTo>
                  <a:pt x="488527" y="97924"/>
                </a:lnTo>
                <a:lnTo>
                  <a:pt x="473868" y="82153"/>
                </a:lnTo>
                <a:lnTo>
                  <a:pt x="470725" y="79248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98073" y="1987475"/>
            <a:ext cx="918844" cy="877569"/>
          </a:xfrm>
          <a:custGeom>
            <a:avLst/>
            <a:gdLst/>
            <a:ahLst/>
            <a:cxnLst/>
            <a:rect l="l" t="t" r="r" b="b"/>
            <a:pathLst>
              <a:path w="918844" h="877569">
                <a:moveTo>
                  <a:pt x="756731" y="838199"/>
                </a:moveTo>
                <a:lnTo>
                  <a:pt x="450606" y="838199"/>
                </a:lnTo>
                <a:lnTo>
                  <a:pt x="461778" y="844549"/>
                </a:lnTo>
                <a:lnTo>
                  <a:pt x="520624" y="867409"/>
                </a:lnTo>
                <a:lnTo>
                  <a:pt x="558252" y="875029"/>
                </a:lnTo>
                <a:lnTo>
                  <a:pt x="584272" y="877569"/>
                </a:lnTo>
                <a:lnTo>
                  <a:pt x="613983" y="877569"/>
                </a:lnTo>
                <a:lnTo>
                  <a:pt x="661609" y="872489"/>
                </a:lnTo>
                <a:lnTo>
                  <a:pt x="720670" y="854709"/>
                </a:lnTo>
                <a:lnTo>
                  <a:pt x="756731" y="838199"/>
                </a:lnTo>
                <a:close/>
              </a:path>
              <a:path w="918844" h="877569">
                <a:moveTo>
                  <a:pt x="459376" y="0"/>
                </a:moveTo>
                <a:lnTo>
                  <a:pt x="411091" y="3809"/>
                </a:lnTo>
                <a:lnTo>
                  <a:pt x="365082" y="15239"/>
                </a:lnTo>
                <a:lnTo>
                  <a:pt x="321939" y="33019"/>
                </a:lnTo>
                <a:lnTo>
                  <a:pt x="282255" y="57150"/>
                </a:lnTo>
                <a:lnTo>
                  <a:pt x="246619" y="86359"/>
                </a:lnTo>
                <a:lnTo>
                  <a:pt x="215624" y="120649"/>
                </a:lnTo>
                <a:lnTo>
                  <a:pt x="189861" y="158749"/>
                </a:lnTo>
                <a:lnTo>
                  <a:pt x="169921" y="200659"/>
                </a:lnTo>
                <a:lnTo>
                  <a:pt x="156396" y="246379"/>
                </a:lnTo>
                <a:lnTo>
                  <a:pt x="149877" y="294639"/>
                </a:lnTo>
                <a:lnTo>
                  <a:pt x="136737" y="302259"/>
                </a:lnTo>
                <a:lnTo>
                  <a:pt x="100092" y="331469"/>
                </a:lnTo>
                <a:lnTo>
                  <a:pt x="68123" y="365759"/>
                </a:lnTo>
                <a:lnTo>
                  <a:pt x="41498" y="405129"/>
                </a:lnTo>
                <a:lnTo>
                  <a:pt x="20882" y="448309"/>
                </a:lnTo>
                <a:lnTo>
                  <a:pt x="6942" y="495299"/>
                </a:lnTo>
                <a:lnTo>
                  <a:pt x="343" y="543559"/>
                </a:lnTo>
                <a:lnTo>
                  <a:pt x="0" y="563879"/>
                </a:lnTo>
                <a:lnTo>
                  <a:pt x="932" y="585469"/>
                </a:lnTo>
                <a:lnTo>
                  <a:pt x="9024" y="633729"/>
                </a:lnTo>
                <a:lnTo>
                  <a:pt x="24587" y="679449"/>
                </a:lnTo>
                <a:lnTo>
                  <a:pt x="46975" y="722629"/>
                </a:lnTo>
                <a:lnTo>
                  <a:pt x="75538" y="760729"/>
                </a:lnTo>
                <a:lnTo>
                  <a:pt x="109629" y="793749"/>
                </a:lnTo>
                <a:lnTo>
                  <a:pt x="148602" y="821689"/>
                </a:lnTo>
                <a:lnTo>
                  <a:pt x="191807" y="844549"/>
                </a:lnTo>
                <a:lnTo>
                  <a:pt x="238597" y="859789"/>
                </a:lnTo>
                <a:lnTo>
                  <a:pt x="288325" y="867409"/>
                </a:lnTo>
                <a:lnTo>
                  <a:pt x="314088" y="868679"/>
                </a:lnTo>
                <a:lnTo>
                  <a:pt x="327590" y="868679"/>
                </a:lnTo>
                <a:lnTo>
                  <a:pt x="340874" y="867409"/>
                </a:lnTo>
                <a:lnTo>
                  <a:pt x="353940" y="867409"/>
                </a:lnTo>
                <a:lnTo>
                  <a:pt x="366787" y="864869"/>
                </a:lnTo>
                <a:lnTo>
                  <a:pt x="379416" y="863599"/>
                </a:lnTo>
                <a:lnTo>
                  <a:pt x="391827" y="859789"/>
                </a:lnTo>
                <a:lnTo>
                  <a:pt x="404019" y="857249"/>
                </a:lnTo>
                <a:lnTo>
                  <a:pt x="427749" y="849629"/>
                </a:lnTo>
                <a:lnTo>
                  <a:pt x="439287" y="844549"/>
                </a:lnTo>
                <a:lnTo>
                  <a:pt x="450606" y="838199"/>
                </a:lnTo>
                <a:lnTo>
                  <a:pt x="756731" y="838199"/>
                </a:lnTo>
                <a:lnTo>
                  <a:pt x="761088" y="835659"/>
                </a:lnTo>
                <a:lnTo>
                  <a:pt x="773739" y="828039"/>
                </a:lnTo>
                <a:lnTo>
                  <a:pt x="782463" y="821689"/>
                </a:lnTo>
                <a:lnTo>
                  <a:pt x="208943" y="821689"/>
                </a:lnTo>
                <a:lnTo>
                  <a:pt x="178197" y="816609"/>
                </a:lnTo>
                <a:lnTo>
                  <a:pt x="135852" y="800099"/>
                </a:lnTo>
                <a:lnTo>
                  <a:pt x="99135" y="774699"/>
                </a:lnTo>
                <a:lnTo>
                  <a:pt x="69285" y="742949"/>
                </a:lnTo>
                <a:lnTo>
                  <a:pt x="47537" y="703579"/>
                </a:lnTo>
                <a:lnTo>
                  <a:pt x="35128" y="661669"/>
                </a:lnTo>
                <a:lnTo>
                  <a:pt x="32704" y="629919"/>
                </a:lnTo>
                <a:lnTo>
                  <a:pt x="33282" y="614679"/>
                </a:lnTo>
                <a:lnTo>
                  <a:pt x="42302" y="568959"/>
                </a:lnTo>
                <a:lnTo>
                  <a:pt x="61074" y="528319"/>
                </a:lnTo>
                <a:lnTo>
                  <a:pt x="88361" y="492759"/>
                </a:lnTo>
                <a:lnTo>
                  <a:pt x="122927" y="464819"/>
                </a:lnTo>
                <a:lnTo>
                  <a:pt x="163533" y="444499"/>
                </a:lnTo>
                <a:lnTo>
                  <a:pt x="224934" y="434339"/>
                </a:lnTo>
                <a:lnTo>
                  <a:pt x="399332" y="434339"/>
                </a:lnTo>
                <a:lnTo>
                  <a:pt x="403465" y="429259"/>
                </a:lnTo>
                <a:lnTo>
                  <a:pt x="413245" y="419099"/>
                </a:lnTo>
                <a:lnTo>
                  <a:pt x="424420" y="411479"/>
                </a:lnTo>
                <a:lnTo>
                  <a:pt x="436870" y="406399"/>
                </a:lnTo>
                <a:lnTo>
                  <a:pt x="424100" y="403859"/>
                </a:lnTo>
                <a:lnTo>
                  <a:pt x="387212" y="389889"/>
                </a:lnTo>
                <a:lnTo>
                  <a:pt x="353496" y="369569"/>
                </a:lnTo>
                <a:lnTo>
                  <a:pt x="324282" y="341629"/>
                </a:lnTo>
                <a:lnTo>
                  <a:pt x="300901" y="307339"/>
                </a:lnTo>
                <a:lnTo>
                  <a:pt x="284683" y="267969"/>
                </a:lnTo>
                <a:lnTo>
                  <a:pt x="276958" y="224789"/>
                </a:lnTo>
                <a:lnTo>
                  <a:pt x="277518" y="207009"/>
                </a:lnTo>
                <a:lnTo>
                  <a:pt x="286378" y="156209"/>
                </a:lnTo>
                <a:lnTo>
                  <a:pt x="305041" y="113029"/>
                </a:lnTo>
                <a:lnTo>
                  <a:pt x="332259" y="76199"/>
                </a:lnTo>
                <a:lnTo>
                  <a:pt x="366786" y="48259"/>
                </a:lnTo>
                <a:lnTo>
                  <a:pt x="407377" y="29209"/>
                </a:lnTo>
                <a:lnTo>
                  <a:pt x="468774" y="19050"/>
                </a:lnTo>
                <a:lnTo>
                  <a:pt x="565811" y="19050"/>
                </a:lnTo>
                <a:lnTo>
                  <a:pt x="558218" y="16509"/>
                </a:lnTo>
                <a:lnTo>
                  <a:pt x="534597" y="8889"/>
                </a:lnTo>
                <a:lnTo>
                  <a:pt x="510203" y="3809"/>
                </a:lnTo>
                <a:lnTo>
                  <a:pt x="485105" y="1269"/>
                </a:lnTo>
                <a:lnTo>
                  <a:pt x="459376" y="0"/>
                </a:lnTo>
                <a:close/>
              </a:path>
              <a:path w="918844" h="877569">
                <a:moveTo>
                  <a:pt x="398930" y="542289"/>
                </a:moveTo>
                <a:lnTo>
                  <a:pt x="414205" y="589279"/>
                </a:lnTo>
                <a:lnTo>
                  <a:pt x="417158" y="631189"/>
                </a:lnTo>
                <a:lnTo>
                  <a:pt x="416585" y="645159"/>
                </a:lnTo>
                <a:lnTo>
                  <a:pt x="407565" y="689609"/>
                </a:lnTo>
                <a:lnTo>
                  <a:pt x="388793" y="730249"/>
                </a:lnTo>
                <a:lnTo>
                  <a:pt x="361506" y="764539"/>
                </a:lnTo>
                <a:lnTo>
                  <a:pt x="326941" y="792479"/>
                </a:lnTo>
                <a:lnTo>
                  <a:pt x="286335" y="812799"/>
                </a:lnTo>
                <a:lnTo>
                  <a:pt x="240924" y="821689"/>
                </a:lnTo>
                <a:lnTo>
                  <a:pt x="691924" y="821689"/>
                </a:lnTo>
                <a:lnTo>
                  <a:pt x="646514" y="812799"/>
                </a:lnTo>
                <a:lnTo>
                  <a:pt x="605908" y="792479"/>
                </a:lnTo>
                <a:lnTo>
                  <a:pt x="571342" y="764539"/>
                </a:lnTo>
                <a:lnTo>
                  <a:pt x="544055" y="730249"/>
                </a:lnTo>
                <a:lnTo>
                  <a:pt x="525283" y="689609"/>
                </a:lnTo>
                <a:lnTo>
                  <a:pt x="516263" y="646429"/>
                </a:lnTo>
                <a:lnTo>
                  <a:pt x="515669" y="629919"/>
                </a:lnTo>
                <a:lnTo>
                  <a:pt x="515987" y="617219"/>
                </a:lnTo>
                <a:lnTo>
                  <a:pt x="517036" y="604519"/>
                </a:lnTo>
                <a:lnTo>
                  <a:pt x="518785" y="591819"/>
                </a:lnTo>
                <a:lnTo>
                  <a:pt x="521234" y="579119"/>
                </a:lnTo>
                <a:lnTo>
                  <a:pt x="522494" y="574039"/>
                </a:lnTo>
                <a:lnTo>
                  <a:pt x="481900" y="574039"/>
                </a:lnTo>
                <a:lnTo>
                  <a:pt x="436595" y="567689"/>
                </a:lnTo>
                <a:lnTo>
                  <a:pt x="405873" y="549909"/>
                </a:lnTo>
                <a:lnTo>
                  <a:pt x="398930" y="542289"/>
                </a:lnTo>
                <a:close/>
              </a:path>
              <a:path w="918844" h="877569">
                <a:moveTo>
                  <a:pt x="857902" y="748029"/>
                </a:moveTo>
                <a:lnTo>
                  <a:pt x="822143" y="784859"/>
                </a:lnTo>
                <a:lnTo>
                  <a:pt x="788710" y="805179"/>
                </a:lnTo>
                <a:lnTo>
                  <a:pt x="751082" y="817879"/>
                </a:lnTo>
                <a:lnTo>
                  <a:pt x="724321" y="821689"/>
                </a:lnTo>
                <a:lnTo>
                  <a:pt x="782463" y="821689"/>
                </a:lnTo>
                <a:lnTo>
                  <a:pt x="819816" y="791209"/>
                </a:lnTo>
                <a:lnTo>
                  <a:pt x="849184" y="759459"/>
                </a:lnTo>
                <a:lnTo>
                  <a:pt x="857902" y="748029"/>
                </a:lnTo>
                <a:close/>
              </a:path>
              <a:path w="918844" h="877569">
                <a:moveTo>
                  <a:pt x="889787" y="434339"/>
                </a:moveTo>
                <a:lnTo>
                  <a:pt x="703068" y="434339"/>
                </a:lnTo>
                <a:lnTo>
                  <a:pt x="735962" y="436879"/>
                </a:lnTo>
                <a:lnTo>
                  <a:pt x="766821" y="444499"/>
                </a:lnTo>
                <a:lnTo>
                  <a:pt x="808555" y="464819"/>
                </a:lnTo>
                <a:lnTo>
                  <a:pt x="843818" y="492759"/>
                </a:lnTo>
                <a:lnTo>
                  <a:pt x="871476" y="528319"/>
                </a:lnTo>
                <a:lnTo>
                  <a:pt x="890394" y="568959"/>
                </a:lnTo>
                <a:lnTo>
                  <a:pt x="899440" y="614679"/>
                </a:lnTo>
                <a:lnTo>
                  <a:pt x="900018" y="629919"/>
                </a:lnTo>
                <a:lnTo>
                  <a:pt x="899994" y="633729"/>
                </a:lnTo>
                <a:lnTo>
                  <a:pt x="893489" y="681989"/>
                </a:lnTo>
                <a:lnTo>
                  <a:pt x="884024" y="706119"/>
                </a:lnTo>
                <a:lnTo>
                  <a:pt x="889341" y="695959"/>
                </a:lnTo>
                <a:lnTo>
                  <a:pt x="906911" y="648969"/>
                </a:lnTo>
                <a:lnTo>
                  <a:pt x="915352" y="610869"/>
                </a:lnTo>
                <a:lnTo>
                  <a:pt x="918769" y="571499"/>
                </a:lnTo>
                <a:lnTo>
                  <a:pt x="918642" y="562609"/>
                </a:lnTo>
                <a:lnTo>
                  <a:pt x="915117" y="519429"/>
                </a:lnTo>
                <a:lnTo>
                  <a:pt x="904291" y="472439"/>
                </a:lnTo>
                <a:lnTo>
                  <a:pt x="893351" y="441959"/>
                </a:lnTo>
                <a:lnTo>
                  <a:pt x="889787" y="434339"/>
                </a:lnTo>
                <a:close/>
              </a:path>
              <a:path w="918844" h="877569">
                <a:moveTo>
                  <a:pt x="528231" y="554989"/>
                </a:moveTo>
                <a:lnTo>
                  <a:pt x="519307" y="561339"/>
                </a:lnTo>
                <a:lnTo>
                  <a:pt x="508242" y="566419"/>
                </a:lnTo>
                <a:lnTo>
                  <a:pt x="495588" y="571499"/>
                </a:lnTo>
                <a:lnTo>
                  <a:pt x="481900" y="574039"/>
                </a:lnTo>
                <a:lnTo>
                  <a:pt x="522494" y="574039"/>
                </a:lnTo>
                <a:lnTo>
                  <a:pt x="524383" y="566419"/>
                </a:lnTo>
                <a:lnTo>
                  <a:pt x="528231" y="554989"/>
                </a:lnTo>
                <a:close/>
              </a:path>
              <a:path w="918844" h="877569">
                <a:moveTo>
                  <a:pt x="399332" y="434339"/>
                </a:moveTo>
                <a:lnTo>
                  <a:pt x="224934" y="434339"/>
                </a:lnTo>
                <a:lnTo>
                  <a:pt x="252876" y="436879"/>
                </a:lnTo>
                <a:lnTo>
                  <a:pt x="279179" y="441959"/>
                </a:lnTo>
                <a:lnTo>
                  <a:pt x="315404" y="457199"/>
                </a:lnTo>
                <a:lnTo>
                  <a:pt x="347542" y="478789"/>
                </a:lnTo>
                <a:lnTo>
                  <a:pt x="375351" y="506729"/>
                </a:lnTo>
                <a:lnTo>
                  <a:pt x="383617" y="516889"/>
                </a:lnTo>
                <a:lnTo>
                  <a:pt x="381979" y="506729"/>
                </a:lnTo>
                <a:lnTo>
                  <a:pt x="379632" y="491489"/>
                </a:lnTo>
                <a:lnTo>
                  <a:pt x="380661" y="477519"/>
                </a:lnTo>
                <a:lnTo>
                  <a:pt x="383678" y="463549"/>
                </a:lnTo>
                <a:lnTo>
                  <a:pt x="388563" y="450849"/>
                </a:lnTo>
                <a:lnTo>
                  <a:pt x="395198" y="439419"/>
                </a:lnTo>
                <a:lnTo>
                  <a:pt x="399332" y="434339"/>
                </a:lnTo>
                <a:close/>
              </a:path>
              <a:path w="918844" h="877569">
                <a:moveTo>
                  <a:pt x="565811" y="19050"/>
                </a:moveTo>
                <a:lnTo>
                  <a:pt x="468774" y="19050"/>
                </a:lnTo>
                <a:lnTo>
                  <a:pt x="500355" y="21589"/>
                </a:lnTo>
                <a:lnTo>
                  <a:pt x="515503" y="24129"/>
                </a:lnTo>
                <a:lnTo>
                  <a:pt x="557828" y="40639"/>
                </a:lnTo>
                <a:lnTo>
                  <a:pt x="594518" y="64769"/>
                </a:lnTo>
                <a:lnTo>
                  <a:pt x="624341" y="96519"/>
                </a:lnTo>
                <a:lnTo>
                  <a:pt x="646064" y="135889"/>
                </a:lnTo>
                <a:lnTo>
                  <a:pt x="658456" y="179069"/>
                </a:lnTo>
                <a:lnTo>
                  <a:pt x="660925" y="210819"/>
                </a:lnTo>
                <a:lnTo>
                  <a:pt x="660369" y="226059"/>
                </a:lnTo>
                <a:lnTo>
                  <a:pt x="652345" y="269239"/>
                </a:lnTo>
                <a:lnTo>
                  <a:pt x="635593" y="307339"/>
                </a:lnTo>
                <a:lnTo>
                  <a:pt x="620092" y="330199"/>
                </a:lnTo>
                <a:lnTo>
                  <a:pt x="611157" y="341629"/>
                </a:lnTo>
                <a:lnTo>
                  <a:pt x="601483" y="350519"/>
                </a:lnTo>
                <a:lnTo>
                  <a:pt x="591110" y="360679"/>
                </a:lnTo>
                <a:lnTo>
                  <a:pt x="580076" y="368299"/>
                </a:lnTo>
                <a:lnTo>
                  <a:pt x="543394" y="388619"/>
                </a:lnTo>
                <a:lnTo>
                  <a:pt x="487570" y="402589"/>
                </a:lnTo>
                <a:lnTo>
                  <a:pt x="499974" y="406399"/>
                </a:lnTo>
                <a:lnTo>
                  <a:pt x="532667" y="429259"/>
                </a:lnTo>
                <a:lnTo>
                  <a:pt x="553577" y="464819"/>
                </a:lnTo>
                <a:lnTo>
                  <a:pt x="556815" y="477519"/>
                </a:lnTo>
                <a:lnTo>
                  <a:pt x="556213" y="494029"/>
                </a:lnTo>
                <a:lnTo>
                  <a:pt x="554106" y="505459"/>
                </a:lnTo>
                <a:lnTo>
                  <a:pt x="561688" y="496569"/>
                </a:lnTo>
                <a:lnTo>
                  <a:pt x="599490" y="466089"/>
                </a:lnTo>
                <a:lnTo>
                  <a:pt x="634625" y="448309"/>
                </a:lnTo>
                <a:lnTo>
                  <a:pt x="688567" y="435609"/>
                </a:lnTo>
                <a:lnTo>
                  <a:pt x="703068" y="434339"/>
                </a:lnTo>
                <a:lnTo>
                  <a:pt x="889787" y="434339"/>
                </a:lnTo>
                <a:lnTo>
                  <a:pt x="886817" y="427989"/>
                </a:lnTo>
                <a:lnTo>
                  <a:pt x="863172" y="388619"/>
                </a:lnTo>
                <a:lnTo>
                  <a:pt x="833833" y="353059"/>
                </a:lnTo>
                <a:lnTo>
                  <a:pt x="799275" y="321309"/>
                </a:lnTo>
                <a:lnTo>
                  <a:pt x="773574" y="303529"/>
                </a:lnTo>
                <a:lnTo>
                  <a:pt x="771896" y="279399"/>
                </a:lnTo>
                <a:lnTo>
                  <a:pt x="762912" y="231139"/>
                </a:lnTo>
                <a:lnTo>
                  <a:pt x="746894" y="185419"/>
                </a:lnTo>
                <a:lnTo>
                  <a:pt x="724404" y="143509"/>
                </a:lnTo>
                <a:lnTo>
                  <a:pt x="696007" y="106679"/>
                </a:lnTo>
                <a:lnTo>
                  <a:pt x="662264" y="73659"/>
                </a:lnTo>
                <a:lnTo>
                  <a:pt x="623740" y="45719"/>
                </a:lnTo>
                <a:lnTo>
                  <a:pt x="580996" y="24129"/>
                </a:lnTo>
                <a:lnTo>
                  <a:pt x="565811" y="1905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06402" y="2037778"/>
            <a:ext cx="1180718" cy="778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95127" y="2022824"/>
            <a:ext cx="910590" cy="902335"/>
          </a:xfrm>
          <a:custGeom>
            <a:avLst/>
            <a:gdLst/>
            <a:ahLst/>
            <a:cxnLst/>
            <a:rect l="l" t="t" r="r" b="b"/>
            <a:pathLst>
              <a:path w="910590" h="902335">
                <a:moveTo>
                  <a:pt x="598836" y="0"/>
                </a:moveTo>
                <a:lnTo>
                  <a:pt x="554886" y="7322"/>
                </a:lnTo>
                <a:lnTo>
                  <a:pt x="538235" y="21132"/>
                </a:lnTo>
                <a:lnTo>
                  <a:pt x="490667" y="69488"/>
                </a:lnTo>
                <a:lnTo>
                  <a:pt x="481757" y="76468"/>
                </a:lnTo>
                <a:lnTo>
                  <a:pt x="474961" y="86823"/>
                </a:lnTo>
                <a:lnTo>
                  <a:pt x="470295" y="99634"/>
                </a:lnTo>
                <a:lnTo>
                  <a:pt x="467771" y="113981"/>
                </a:lnTo>
                <a:lnTo>
                  <a:pt x="468772" y="130531"/>
                </a:lnTo>
                <a:lnTo>
                  <a:pt x="471426" y="142688"/>
                </a:lnTo>
                <a:lnTo>
                  <a:pt x="474096" y="152999"/>
                </a:lnTo>
                <a:lnTo>
                  <a:pt x="55351" y="333892"/>
                </a:lnTo>
                <a:lnTo>
                  <a:pt x="24558" y="356526"/>
                </a:lnTo>
                <a:lnTo>
                  <a:pt x="2945" y="390483"/>
                </a:lnTo>
                <a:lnTo>
                  <a:pt x="0" y="416515"/>
                </a:lnTo>
                <a:lnTo>
                  <a:pt x="1482" y="428706"/>
                </a:lnTo>
                <a:lnTo>
                  <a:pt x="22582" y="471423"/>
                </a:lnTo>
                <a:lnTo>
                  <a:pt x="420629" y="870567"/>
                </a:lnTo>
                <a:lnTo>
                  <a:pt x="455456" y="894845"/>
                </a:lnTo>
                <a:lnTo>
                  <a:pt x="490246" y="901730"/>
                </a:lnTo>
                <a:lnTo>
                  <a:pt x="506278" y="901730"/>
                </a:lnTo>
                <a:lnTo>
                  <a:pt x="542588" y="885048"/>
                </a:lnTo>
                <a:lnTo>
                  <a:pt x="569584" y="856033"/>
                </a:lnTo>
                <a:lnTo>
                  <a:pt x="576723" y="839501"/>
                </a:lnTo>
                <a:lnTo>
                  <a:pt x="475161" y="839501"/>
                </a:lnTo>
                <a:lnTo>
                  <a:pt x="467287" y="831754"/>
                </a:lnTo>
                <a:lnTo>
                  <a:pt x="70842" y="435183"/>
                </a:lnTo>
                <a:lnTo>
                  <a:pt x="63046" y="435133"/>
                </a:lnTo>
                <a:lnTo>
                  <a:pt x="63046" y="411765"/>
                </a:lnTo>
                <a:lnTo>
                  <a:pt x="67094" y="401184"/>
                </a:lnTo>
                <a:lnTo>
                  <a:pt x="76359" y="390587"/>
                </a:lnTo>
                <a:lnTo>
                  <a:pt x="272961" y="310679"/>
                </a:lnTo>
                <a:lnTo>
                  <a:pt x="450110" y="310679"/>
                </a:lnTo>
                <a:lnTo>
                  <a:pt x="405184" y="302799"/>
                </a:lnTo>
                <a:lnTo>
                  <a:pt x="391848" y="302342"/>
                </a:lnTo>
                <a:lnTo>
                  <a:pt x="379227" y="301169"/>
                </a:lnTo>
                <a:lnTo>
                  <a:pt x="367022" y="299582"/>
                </a:lnTo>
                <a:lnTo>
                  <a:pt x="354931" y="297879"/>
                </a:lnTo>
                <a:lnTo>
                  <a:pt x="342656" y="296362"/>
                </a:lnTo>
                <a:lnTo>
                  <a:pt x="329896" y="295329"/>
                </a:lnTo>
                <a:lnTo>
                  <a:pt x="583968" y="186227"/>
                </a:lnTo>
                <a:lnTo>
                  <a:pt x="537335" y="131814"/>
                </a:lnTo>
                <a:lnTo>
                  <a:pt x="531521" y="121246"/>
                </a:lnTo>
                <a:lnTo>
                  <a:pt x="535217" y="110664"/>
                </a:lnTo>
                <a:lnTo>
                  <a:pt x="576171" y="69583"/>
                </a:lnTo>
                <a:lnTo>
                  <a:pt x="586763" y="63755"/>
                </a:lnTo>
                <a:lnTo>
                  <a:pt x="687051" y="63755"/>
                </a:lnTo>
                <a:lnTo>
                  <a:pt x="646230" y="22891"/>
                </a:lnTo>
                <a:lnTo>
                  <a:pt x="635277" y="13935"/>
                </a:lnTo>
                <a:lnTo>
                  <a:pt x="623113" y="7139"/>
                </a:lnTo>
                <a:lnTo>
                  <a:pt x="610659" y="2496"/>
                </a:lnTo>
                <a:lnTo>
                  <a:pt x="598836" y="0"/>
                </a:lnTo>
                <a:close/>
              </a:path>
              <a:path w="910590" h="902335">
                <a:moveTo>
                  <a:pt x="450110" y="310679"/>
                </a:moveTo>
                <a:lnTo>
                  <a:pt x="272961" y="310679"/>
                </a:lnTo>
                <a:lnTo>
                  <a:pt x="292794" y="317006"/>
                </a:lnTo>
                <a:lnTo>
                  <a:pt x="332453" y="326303"/>
                </a:lnTo>
                <a:lnTo>
                  <a:pt x="372106" y="332526"/>
                </a:lnTo>
                <a:lnTo>
                  <a:pt x="431577" y="339767"/>
                </a:lnTo>
                <a:lnTo>
                  <a:pt x="451400" y="342462"/>
                </a:lnTo>
                <a:lnTo>
                  <a:pt x="491044" y="349532"/>
                </a:lnTo>
                <a:lnTo>
                  <a:pt x="530688" y="360242"/>
                </a:lnTo>
                <a:lnTo>
                  <a:pt x="570335" y="376271"/>
                </a:lnTo>
                <a:lnTo>
                  <a:pt x="609985" y="399297"/>
                </a:lnTo>
                <a:lnTo>
                  <a:pt x="649641" y="430998"/>
                </a:lnTo>
                <a:lnTo>
                  <a:pt x="669471" y="450627"/>
                </a:lnTo>
                <a:lnTo>
                  <a:pt x="521770" y="816133"/>
                </a:lnTo>
                <a:lnTo>
                  <a:pt x="512831" y="830661"/>
                </a:lnTo>
                <a:lnTo>
                  <a:pt x="503849" y="838255"/>
                </a:lnTo>
                <a:lnTo>
                  <a:pt x="490655" y="839501"/>
                </a:lnTo>
                <a:lnTo>
                  <a:pt x="576723" y="839501"/>
                </a:lnTo>
                <a:lnTo>
                  <a:pt x="739427" y="427311"/>
                </a:lnTo>
                <a:lnTo>
                  <a:pt x="831547" y="427311"/>
                </a:lnTo>
                <a:lnTo>
                  <a:pt x="677218" y="427259"/>
                </a:lnTo>
                <a:lnTo>
                  <a:pt x="677218" y="419512"/>
                </a:lnTo>
                <a:lnTo>
                  <a:pt x="663235" y="406141"/>
                </a:lnTo>
                <a:lnTo>
                  <a:pt x="621135" y="372901"/>
                </a:lnTo>
                <a:lnTo>
                  <a:pt x="579635" y="348950"/>
                </a:lnTo>
                <a:lnTo>
                  <a:pt x="538296" y="332009"/>
                </a:lnTo>
                <a:lnTo>
                  <a:pt x="497479" y="320315"/>
                </a:lnTo>
                <a:lnTo>
                  <a:pt x="457347" y="311975"/>
                </a:lnTo>
                <a:lnTo>
                  <a:pt x="450110" y="310679"/>
                </a:lnTo>
                <a:close/>
              </a:path>
              <a:path w="910590" h="902335">
                <a:moveTo>
                  <a:pt x="831547" y="427311"/>
                </a:moveTo>
                <a:lnTo>
                  <a:pt x="739427" y="427311"/>
                </a:lnTo>
                <a:lnTo>
                  <a:pt x="751523" y="433226"/>
                </a:lnTo>
                <a:lnTo>
                  <a:pt x="763574" y="438317"/>
                </a:lnTo>
                <a:lnTo>
                  <a:pt x="775597" y="441791"/>
                </a:lnTo>
                <a:lnTo>
                  <a:pt x="792451" y="441507"/>
                </a:lnTo>
                <a:lnTo>
                  <a:pt x="806311" y="439483"/>
                </a:lnTo>
                <a:lnTo>
                  <a:pt x="817842" y="435754"/>
                </a:lnTo>
                <a:lnTo>
                  <a:pt x="827709" y="430355"/>
                </a:lnTo>
                <a:lnTo>
                  <a:pt x="831547" y="427311"/>
                </a:lnTo>
                <a:close/>
              </a:path>
              <a:path w="910590" h="902335">
                <a:moveTo>
                  <a:pt x="716086" y="318427"/>
                </a:moveTo>
                <a:lnTo>
                  <a:pt x="677218" y="427259"/>
                </a:lnTo>
                <a:lnTo>
                  <a:pt x="831613" y="427259"/>
                </a:lnTo>
                <a:lnTo>
                  <a:pt x="836577" y="423322"/>
                </a:lnTo>
                <a:lnTo>
                  <a:pt x="881373" y="378662"/>
                </a:lnTo>
                <a:lnTo>
                  <a:pt x="786501" y="378662"/>
                </a:lnTo>
                <a:lnTo>
                  <a:pt x="772942" y="374886"/>
                </a:lnTo>
                <a:lnTo>
                  <a:pt x="716086" y="318427"/>
                </a:lnTo>
                <a:close/>
              </a:path>
              <a:path w="910590" h="902335">
                <a:moveTo>
                  <a:pt x="687051" y="63755"/>
                </a:moveTo>
                <a:lnTo>
                  <a:pt x="586763" y="63755"/>
                </a:lnTo>
                <a:lnTo>
                  <a:pt x="597301" y="67514"/>
                </a:lnTo>
                <a:lnTo>
                  <a:pt x="840522" y="302799"/>
                </a:lnTo>
                <a:lnTo>
                  <a:pt x="846292" y="316016"/>
                </a:lnTo>
                <a:lnTo>
                  <a:pt x="842546" y="325764"/>
                </a:lnTo>
                <a:lnTo>
                  <a:pt x="840540" y="326167"/>
                </a:lnTo>
                <a:lnTo>
                  <a:pt x="793933" y="372901"/>
                </a:lnTo>
                <a:lnTo>
                  <a:pt x="786501" y="378662"/>
                </a:lnTo>
                <a:lnTo>
                  <a:pt x="881373" y="378662"/>
                </a:lnTo>
                <a:lnTo>
                  <a:pt x="907524" y="340877"/>
                </a:lnTo>
                <a:lnTo>
                  <a:pt x="910032" y="328075"/>
                </a:lnTo>
                <a:lnTo>
                  <a:pt x="909453" y="311387"/>
                </a:lnTo>
                <a:lnTo>
                  <a:pt x="907187" y="297644"/>
                </a:lnTo>
                <a:lnTo>
                  <a:pt x="903248" y="286170"/>
                </a:lnTo>
                <a:lnTo>
                  <a:pt x="897648" y="276287"/>
                </a:lnTo>
                <a:lnTo>
                  <a:pt x="890402" y="267318"/>
                </a:lnTo>
                <a:lnTo>
                  <a:pt x="687051" y="63755"/>
                </a:lnTo>
                <a:close/>
              </a:path>
            </a:pathLst>
          </a:custGeom>
          <a:solidFill>
            <a:srgbClr val="579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33921" y="2424726"/>
            <a:ext cx="153035" cy="155575"/>
          </a:xfrm>
          <a:custGeom>
            <a:avLst/>
            <a:gdLst/>
            <a:ahLst/>
            <a:cxnLst/>
            <a:rect l="l" t="t" r="r" b="b"/>
            <a:pathLst>
              <a:path w="153034" h="155575">
                <a:moveTo>
                  <a:pt x="79172" y="0"/>
                </a:moveTo>
                <a:lnTo>
                  <a:pt x="35723" y="10247"/>
                </a:lnTo>
                <a:lnTo>
                  <a:pt x="8130" y="38576"/>
                </a:lnTo>
                <a:lnTo>
                  <a:pt x="0" y="65655"/>
                </a:lnTo>
                <a:lnTo>
                  <a:pt x="830" y="83526"/>
                </a:lnTo>
                <a:lnTo>
                  <a:pt x="15110" y="125535"/>
                </a:lnTo>
                <a:lnTo>
                  <a:pt x="57280" y="153479"/>
                </a:lnTo>
                <a:lnTo>
                  <a:pt x="76245" y="155405"/>
                </a:lnTo>
                <a:lnTo>
                  <a:pt x="91696" y="154171"/>
                </a:lnTo>
                <a:lnTo>
                  <a:pt x="129101" y="136836"/>
                </a:lnTo>
                <a:lnTo>
                  <a:pt x="139887" y="124067"/>
                </a:lnTo>
                <a:lnTo>
                  <a:pt x="80197" y="124067"/>
                </a:lnTo>
                <a:lnTo>
                  <a:pt x="65700" y="121929"/>
                </a:lnTo>
                <a:lnTo>
                  <a:pt x="52744" y="115858"/>
                </a:lnTo>
                <a:lnTo>
                  <a:pt x="42056" y="106741"/>
                </a:lnTo>
                <a:lnTo>
                  <a:pt x="34364" y="95466"/>
                </a:lnTo>
                <a:lnTo>
                  <a:pt x="30397" y="82918"/>
                </a:lnTo>
                <a:lnTo>
                  <a:pt x="32386" y="67928"/>
                </a:lnTo>
                <a:lnTo>
                  <a:pt x="57899" y="35848"/>
                </a:lnTo>
                <a:lnTo>
                  <a:pt x="76245" y="31072"/>
                </a:lnTo>
                <a:lnTo>
                  <a:pt x="138311" y="31072"/>
                </a:lnTo>
                <a:lnTo>
                  <a:pt x="136931" y="28689"/>
                </a:lnTo>
                <a:lnTo>
                  <a:pt x="128353" y="18827"/>
                </a:lnTo>
                <a:lnTo>
                  <a:pt x="118166" y="10982"/>
                </a:lnTo>
                <a:lnTo>
                  <a:pt x="106493" y="5198"/>
                </a:lnTo>
                <a:lnTo>
                  <a:pt x="93455" y="1522"/>
                </a:lnTo>
                <a:lnTo>
                  <a:pt x="79172" y="0"/>
                </a:lnTo>
                <a:close/>
              </a:path>
              <a:path w="153034" h="155575">
                <a:moveTo>
                  <a:pt x="138311" y="31072"/>
                </a:moveTo>
                <a:lnTo>
                  <a:pt x="76245" y="31072"/>
                </a:lnTo>
                <a:lnTo>
                  <a:pt x="89492" y="33515"/>
                </a:lnTo>
                <a:lnTo>
                  <a:pt x="101736" y="40172"/>
                </a:lnTo>
                <a:lnTo>
                  <a:pt x="111971" y="50039"/>
                </a:lnTo>
                <a:lnTo>
                  <a:pt x="119193" y="62114"/>
                </a:lnTo>
                <a:lnTo>
                  <a:pt x="122399" y="75391"/>
                </a:lnTo>
                <a:lnTo>
                  <a:pt x="120122" y="89510"/>
                </a:lnTo>
                <a:lnTo>
                  <a:pt x="113830" y="102275"/>
                </a:lnTo>
                <a:lnTo>
                  <a:pt x="104457" y="112848"/>
                </a:lnTo>
                <a:lnTo>
                  <a:pt x="92934" y="120392"/>
                </a:lnTo>
                <a:lnTo>
                  <a:pt x="80197" y="124067"/>
                </a:lnTo>
                <a:lnTo>
                  <a:pt x="139887" y="124067"/>
                </a:lnTo>
                <a:lnTo>
                  <a:pt x="145147" y="115385"/>
                </a:lnTo>
                <a:lnTo>
                  <a:pt x="150074" y="102131"/>
                </a:lnTo>
                <a:lnTo>
                  <a:pt x="152746" y="87387"/>
                </a:lnTo>
                <a:lnTo>
                  <a:pt x="151809" y="69916"/>
                </a:lnTo>
                <a:lnTo>
                  <a:pt x="148781" y="54279"/>
                </a:lnTo>
                <a:lnTo>
                  <a:pt x="143781" y="40522"/>
                </a:lnTo>
                <a:lnTo>
                  <a:pt x="138311" y="31072"/>
                </a:lnTo>
                <a:close/>
              </a:path>
            </a:pathLst>
          </a:custGeom>
          <a:solidFill>
            <a:srgbClr val="579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39054" y="1929383"/>
            <a:ext cx="154305" cy="154305"/>
          </a:xfrm>
          <a:custGeom>
            <a:avLst/>
            <a:gdLst/>
            <a:ahLst/>
            <a:cxnLst/>
            <a:rect l="l" t="t" r="r" b="b"/>
            <a:pathLst>
              <a:path w="154304" h="154305">
                <a:moveTo>
                  <a:pt x="77257" y="0"/>
                </a:moveTo>
                <a:lnTo>
                  <a:pt x="34851" y="10542"/>
                </a:lnTo>
                <a:lnTo>
                  <a:pt x="7687" y="39594"/>
                </a:lnTo>
                <a:lnTo>
                  <a:pt x="0" y="67337"/>
                </a:lnTo>
                <a:lnTo>
                  <a:pt x="949" y="84677"/>
                </a:lnTo>
                <a:lnTo>
                  <a:pt x="16025" y="125546"/>
                </a:lnTo>
                <a:lnTo>
                  <a:pt x="46828" y="148777"/>
                </a:lnTo>
                <a:lnTo>
                  <a:pt x="74440" y="153886"/>
                </a:lnTo>
                <a:lnTo>
                  <a:pt x="90608" y="152722"/>
                </a:lnTo>
                <a:lnTo>
                  <a:pt x="129410" y="136197"/>
                </a:lnTo>
                <a:lnTo>
                  <a:pt x="141107" y="123189"/>
                </a:lnTo>
                <a:lnTo>
                  <a:pt x="77257" y="123189"/>
                </a:lnTo>
                <a:lnTo>
                  <a:pt x="63876" y="120762"/>
                </a:lnTo>
                <a:lnTo>
                  <a:pt x="51528" y="114147"/>
                </a:lnTo>
                <a:lnTo>
                  <a:pt x="41217" y="104351"/>
                </a:lnTo>
                <a:lnTo>
                  <a:pt x="33946" y="92376"/>
                </a:lnTo>
                <a:lnTo>
                  <a:pt x="30721" y="79228"/>
                </a:lnTo>
                <a:lnTo>
                  <a:pt x="33014" y="65244"/>
                </a:lnTo>
                <a:lnTo>
                  <a:pt x="39351" y="52585"/>
                </a:lnTo>
                <a:lnTo>
                  <a:pt x="48800" y="42089"/>
                </a:lnTo>
                <a:lnTo>
                  <a:pt x="60425" y="34599"/>
                </a:lnTo>
                <a:lnTo>
                  <a:pt x="73292" y="30952"/>
                </a:lnTo>
                <a:lnTo>
                  <a:pt x="139760" y="30952"/>
                </a:lnTo>
                <a:lnTo>
                  <a:pt x="138923" y="29463"/>
                </a:lnTo>
                <a:lnTo>
                  <a:pt x="109028" y="5699"/>
                </a:lnTo>
                <a:lnTo>
                  <a:pt x="82152" y="115"/>
                </a:lnTo>
                <a:lnTo>
                  <a:pt x="77257" y="0"/>
                </a:lnTo>
                <a:close/>
              </a:path>
              <a:path w="154304" h="154305">
                <a:moveTo>
                  <a:pt x="139760" y="30952"/>
                </a:moveTo>
                <a:lnTo>
                  <a:pt x="73292" y="30952"/>
                </a:lnTo>
                <a:lnTo>
                  <a:pt x="87917" y="33078"/>
                </a:lnTo>
                <a:lnTo>
                  <a:pt x="100975" y="39106"/>
                </a:lnTo>
                <a:lnTo>
                  <a:pt x="111739" y="48153"/>
                </a:lnTo>
                <a:lnTo>
                  <a:pt x="119483" y="59331"/>
                </a:lnTo>
                <a:lnTo>
                  <a:pt x="123479" y="71754"/>
                </a:lnTo>
                <a:lnTo>
                  <a:pt x="121478" y="86614"/>
                </a:lnTo>
                <a:lnTo>
                  <a:pt x="95751" y="118458"/>
                </a:lnTo>
                <a:lnTo>
                  <a:pt x="77257" y="123189"/>
                </a:lnTo>
                <a:lnTo>
                  <a:pt x="141107" y="123189"/>
                </a:lnTo>
                <a:lnTo>
                  <a:pt x="146056" y="115677"/>
                </a:lnTo>
                <a:lnTo>
                  <a:pt x="151272" y="102972"/>
                </a:lnTo>
                <a:lnTo>
                  <a:pt x="154264" y="88820"/>
                </a:lnTo>
                <a:lnTo>
                  <a:pt x="153417" y="71090"/>
                </a:lnTo>
                <a:lnTo>
                  <a:pt x="150498" y="55271"/>
                </a:lnTo>
                <a:lnTo>
                  <a:pt x="145626" y="41387"/>
                </a:lnTo>
                <a:lnTo>
                  <a:pt x="139760" y="30952"/>
                </a:lnTo>
                <a:close/>
              </a:path>
            </a:pathLst>
          </a:custGeom>
          <a:solidFill>
            <a:srgbClr val="579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45752" y="2396055"/>
            <a:ext cx="125730" cy="120650"/>
          </a:xfrm>
          <a:custGeom>
            <a:avLst/>
            <a:gdLst/>
            <a:ahLst/>
            <a:cxnLst/>
            <a:rect l="l" t="t" r="r" b="b"/>
            <a:pathLst>
              <a:path w="125729" h="120650">
                <a:moveTo>
                  <a:pt x="68955" y="0"/>
                </a:moveTo>
                <a:lnTo>
                  <a:pt x="27448" y="13187"/>
                </a:lnTo>
                <a:lnTo>
                  <a:pt x="2736" y="44881"/>
                </a:lnTo>
                <a:lnTo>
                  <a:pt x="0" y="60632"/>
                </a:lnTo>
                <a:lnTo>
                  <a:pt x="1887" y="73760"/>
                </a:lnTo>
                <a:lnTo>
                  <a:pt x="25612" y="107618"/>
                </a:lnTo>
                <a:lnTo>
                  <a:pt x="50746" y="120057"/>
                </a:lnTo>
                <a:lnTo>
                  <a:pt x="67196" y="119115"/>
                </a:lnTo>
                <a:lnTo>
                  <a:pt x="106539" y="101168"/>
                </a:lnTo>
                <a:lnTo>
                  <a:pt x="117004" y="89004"/>
                </a:lnTo>
                <a:lnTo>
                  <a:pt x="73462" y="89004"/>
                </a:lnTo>
                <a:lnTo>
                  <a:pt x="56571" y="87772"/>
                </a:lnTo>
                <a:lnTo>
                  <a:pt x="43685" y="82001"/>
                </a:lnTo>
                <a:lnTo>
                  <a:pt x="35248" y="73119"/>
                </a:lnTo>
                <a:lnTo>
                  <a:pt x="31706" y="62556"/>
                </a:lnTo>
                <a:lnTo>
                  <a:pt x="35018" y="48877"/>
                </a:lnTo>
                <a:lnTo>
                  <a:pt x="43712" y="37861"/>
                </a:lnTo>
                <a:lnTo>
                  <a:pt x="55718" y="31263"/>
                </a:lnTo>
                <a:lnTo>
                  <a:pt x="63246" y="30152"/>
                </a:lnTo>
                <a:lnTo>
                  <a:pt x="114400" y="30152"/>
                </a:lnTo>
                <a:lnTo>
                  <a:pt x="112991" y="27635"/>
                </a:lnTo>
                <a:lnTo>
                  <a:pt x="103949" y="17106"/>
                </a:lnTo>
                <a:lnTo>
                  <a:pt x="93281" y="8779"/>
                </a:lnTo>
                <a:lnTo>
                  <a:pt x="81460" y="2971"/>
                </a:lnTo>
                <a:lnTo>
                  <a:pt x="68955" y="0"/>
                </a:lnTo>
                <a:close/>
              </a:path>
              <a:path w="125729" h="120650">
                <a:moveTo>
                  <a:pt x="114400" y="30152"/>
                </a:moveTo>
                <a:lnTo>
                  <a:pt x="63246" y="30152"/>
                </a:lnTo>
                <a:lnTo>
                  <a:pt x="76551" y="33606"/>
                </a:lnTo>
                <a:lnTo>
                  <a:pt x="87600" y="42495"/>
                </a:lnTo>
                <a:lnTo>
                  <a:pt x="94069" y="54608"/>
                </a:lnTo>
                <a:lnTo>
                  <a:pt x="91604" y="69817"/>
                </a:lnTo>
                <a:lnTo>
                  <a:pt x="84144" y="81607"/>
                </a:lnTo>
                <a:lnTo>
                  <a:pt x="73462" y="89004"/>
                </a:lnTo>
                <a:lnTo>
                  <a:pt x="117004" y="89004"/>
                </a:lnTo>
                <a:lnTo>
                  <a:pt x="121945" y="80757"/>
                </a:lnTo>
                <a:lnTo>
                  <a:pt x="125657" y="69264"/>
                </a:lnTo>
                <a:lnTo>
                  <a:pt x="124317" y="54031"/>
                </a:lnTo>
                <a:lnTo>
                  <a:pt x="119938" y="40050"/>
                </a:lnTo>
                <a:lnTo>
                  <a:pt x="114400" y="30152"/>
                </a:lnTo>
                <a:close/>
              </a:path>
            </a:pathLst>
          </a:custGeom>
          <a:solidFill>
            <a:srgbClr val="579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72243" y="2612669"/>
            <a:ext cx="59690" cy="60960"/>
          </a:xfrm>
          <a:custGeom>
            <a:avLst/>
            <a:gdLst/>
            <a:ahLst/>
            <a:cxnLst/>
            <a:rect l="l" t="t" r="r" b="b"/>
            <a:pathLst>
              <a:path w="59690" h="60960">
                <a:moveTo>
                  <a:pt x="24745" y="0"/>
                </a:moveTo>
                <a:lnTo>
                  <a:pt x="12050" y="5631"/>
                </a:lnTo>
                <a:lnTo>
                  <a:pt x="3275" y="16139"/>
                </a:lnTo>
                <a:lnTo>
                  <a:pt x="0" y="29946"/>
                </a:lnTo>
                <a:lnTo>
                  <a:pt x="617" y="36102"/>
                </a:lnTo>
                <a:lnTo>
                  <a:pt x="6375" y="48594"/>
                </a:lnTo>
                <a:lnTo>
                  <a:pt x="17012" y="57211"/>
                </a:lnTo>
                <a:lnTo>
                  <a:pt x="31085" y="60420"/>
                </a:lnTo>
                <a:lnTo>
                  <a:pt x="42732" y="57702"/>
                </a:lnTo>
                <a:lnTo>
                  <a:pt x="52042" y="50066"/>
                </a:lnTo>
                <a:lnTo>
                  <a:pt x="57940" y="37565"/>
                </a:lnTo>
                <a:lnTo>
                  <a:pt x="59351" y="20253"/>
                </a:lnTo>
                <a:lnTo>
                  <a:pt x="52523" y="9535"/>
                </a:lnTo>
                <a:lnTo>
                  <a:pt x="40815" y="2375"/>
                </a:lnTo>
                <a:lnTo>
                  <a:pt x="24745" y="0"/>
                </a:lnTo>
                <a:close/>
              </a:path>
            </a:pathLst>
          </a:custGeom>
          <a:solidFill>
            <a:srgbClr val="579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67543" y="2145301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30">
                <a:moveTo>
                  <a:pt x="23917" y="0"/>
                </a:moveTo>
                <a:lnTo>
                  <a:pt x="11606" y="6322"/>
                </a:lnTo>
                <a:lnTo>
                  <a:pt x="3145" y="17134"/>
                </a:lnTo>
                <a:lnTo>
                  <a:pt x="0" y="30970"/>
                </a:lnTo>
                <a:lnTo>
                  <a:pt x="54" y="32835"/>
                </a:lnTo>
                <a:lnTo>
                  <a:pt x="3247" y="44600"/>
                </a:lnTo>
                <a:lnTo>
                  <a:pt x="11233" y="54027"/>
                </a:lnTo>
                <a:lnTo>
                  <a:pt x="23828" y="60080"/>
                </a:lnTo>
                <a:lnTo>
                  <a:pt x="40844" y="61727"/>
                </a:lnTo>
                <a:lnTo>
                  <a:pt x="52787" y="55185"/>
                </a:lnTo>
                <a:lnTo>
                  <a:pt x="60964" y="44130"/>
                </a:lnTo>
                <a:lnTo>
                  <a:pt x="63986" y="29803"/>
                </a:lnTo>
                <a:lnTo>
                  <a:pt x="61004" y="17784"/>
                </a:lnTo>
                <a:lnTo>
                  <a:pt x="53158" y="8104"/>
                </a:lnTo>
                <a:lnTo>
                  <a:pt x="40709" y="1823"/>
                </a:lnTo>
                <a:lnTo>
                  <a:pt x="23917" y="0"/>
                </a:lnTo>
                <a:close/>
              </a:path>
            </a:pathLst>
          </a:custGeom>
          <a:solidFill>
            <a:srgbClr val="579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核心竞争力</a:t>
            </a:r>
          </a:p>
        </p:txBody>
      </p:sp>
      <p:sp>
        <p:nvSpPr>
          <p:cNvPr id="25" name="object 25"/>
          <p:cNvSpPr/>
          <p:nvPr/>
        </p:nvSpPr>
        <p:spPr>
          <a:xfrm>
            <a:off x="3364991" y="5681471"/>
            <a:ext cx="5542788" cy="739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66413" y="5909784"/>
            <a:ext cx="4140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多种创新赋能平台，合作共赢的商业模式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6051803"/>
            <a:ext cx="3364865" cy="0"/>
          </a:xfrm>
          <a:custGeom>
            <a:avLst/>
            <a:gdLst/>
            <a:ahLst/>
            <a:cxnLst/>
            <a:rect l="l" t="t" r="r" b="b"/>
            <a:pathLst>
              <a:path w="3364865">
                <a:moveTo>
                  <a:pt x="0" y="0"/>
                </a:moveTo>
                <a:lnTo>
                  <a:pt x="3364611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07780" y="6022847"/>
            <a:ext cx="3284220" cy="29845"/>
          </a:xfrm>
          <a:custGeom>
            <a:avLst/>
            <a:gdLst/>
            <a:ahLst/>
            <a:cxnLst/>
            <a:rect l="l" t="t" r="r" b="b"/>
            <a:pathLst>
              <a:path w="3284220" h="29845">
                <a:moveTo>
                  <a:pt x="0" y="29362"/>
                </a:moveTo>
                <a:lnTo>
                  <a:pt x="3284219" y="4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0153" y="3606087"/>
            <a:ext cx="1038860" cy="1123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">
              <a:lnSpc>
                <a:spcPct val="100000"/>
              </a:lnSpc>
              <a:tabLst>
                <a:tab pos="645160" algn="l"/>
              </a:tabLst>
            </a:pPr>
            <a:r>
              <a:rPr sz="2000" b="1" dirty="0">
                <a:latin typeface="微软雅黑"/>
                <a:cs typeface="微软雅黑"/>
              </a:rPr>
              <a:t>北	京</a:t>
            </a:r>
            <a:endParaRPr sz="2000">
              <a:latin typeface="微软雅黑"/>
              <a:cs typeface="微软雅黑"/>
            </a:endParaRPr>
          </a:p>
          <a:p>
            <a:pPr marL="12700" marR="5080" indent="126364">
              <a:lnSpc>
                <a:spcPct val="150000"/>
              </a:lnSpc>
              <a:spcBef>
                <a:spcPts val="880"/>
              </a:spcBef>
            </a:pPr>
            <a:r>
              <a:rPr sz="1600" spc="-20" dirty="0">
                <a:latin typeface="微软雅黑"/>
                <a:cs typeface="微软雅黑"/>
              </a:rPr>
              <a:t>联东U</a:t>
            </a:r>
            <a:r>
              <a:rPr sz="1600" spc="-15" dirty="0">
                <a:latin typeface="微软雅黑"/>
                <a:cs typeface="微软雅黑"/>
              </a:rPr>
              <a:t>谷 经海产业园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6552" y="3694098"/>
            <a:ext cx="1038860" cy="757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507365" algn="l"/>
              </a:tabLst>
            </a:pPr>
            <a:r>
              <a:rPr sz="2000" b="1" dirty="0">
                <a:latin typeface="微软雅黑"/>
                <a:cs typeface="微软雅黑"/>
              </a:rPr>
              <a:t>上	海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20" dirty="0">
                <a:latin typeface="微软雅黑"/>
                <a:cs typeface="微软雅黑"/>
              </a:rPr>
              <a:t>金蝶产业园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34121" y="3642282"/>
            <a:ext cx="837565" cy="757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ct val="100000"/>
              </a:lnSpc>
              <a:tabLst>
                <a:tab pos="544195" algn="l"/>
              </a:tabLst>
            </a:pPr>
            <a:r>
              <a:rPr sz="2000" b="1" dirty="0">
                <a:latin typeface="微软雅黑"/>
                <a:cs typeface="微软雅黑"/>
              </a:rPr>
              <a:t>海	南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微软雅黑"/>
                <a:cs typeface="微软雅黑"/>
              </a:rPr>
              <a:t>海口药谷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2532" y="3588053"/>
            <a:ext cx="1647189" cy="148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507365" algn="l"/>
              </a:tabLst>
            </a:pPr>
            <a:r>
              <a:rPr sz="2000" b="1" dirty="0">
                <a:latin typeface="微软雅黑"/>
                <a:cs typeface="微软雅黑"/>
              </a:rPr>
              <a:t>北	京</a:t>
            </a:r>
            <a:endParaRPr sz="2000">
              <a:latin typeface="微软雅黑"/>
              <a:cs typeface="微软雅黑"/>
            </a:endParaRPr>
          </a:p>
          <a:p>
            <a:pPr marL="12700" marR="5080" indent="1270" algn="ctr">
              <a:lnSpc>
                <a:spcPct val="150100"/>
              </a:lnSpc>
              <a:spcBef>
                <a:spcPts val="875"/>
              </a:spcBef>
            </a:pPr>
            <a:r>
              <a:rPr sz="1600" spc="-15" dirty="0">
                <a:latin typeface="微软雅黑"/>
                <a:cs typeface="微软雅黑"/>
              </a:rPr>
              <a:t>顺义天竺区 大族企业湾 汇龙森国际产业园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全国研发中心</a:t>
            </a:r>
          </a:p>
        </p:txBody>
      </p:sp>
      <p:sp>
        <p:nvSpPr>
          <p:cNvPr id="7" name="object 7"/>
          <p:cNvSpPr/>
          <p:nvPr/>
        </p:nvSpPr>
        <p:spPr>
          <a:xfrm>
            <a:off x="3364991" y="5681471"/>
            <a:ext cx="5542788" cy="739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11321" y="5908260"/>
            <a:ext cx="48526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华氏医药集团拥有</a:t>
            </a:r>
            <a:r>
              <a:rPr sz="1800" b="1" spc="-10" dirty="0">
                <a:solidFill>
                  <a:srgbClr val="FFFFFF"/>
                </a:solidFill>
                <a:latin typeface="微软雅黑"/>
                <a:cs typeface="微软雅黑"/>
              </a:rPr>
              <a:t>40000</a:t>
            </a: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多平米的标准化实验室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051803"/>
            <a:ext cx="3364865" cy="0"/>
          </a:xfrm>
          <a:custGeom>
            <a:avLst/>
            <a:gdLst/>
            <a:ahLst/>
            <a:cxnLst/>
            <a:rect l="l" t="t" r="r" b="b"/>
            <a:pathLst>
              <a:path w="3364865">
                <a:moveTo>
                  <a:pt x="0" y="0"/>
                </a:moveTo>
                <a:lnTo>
                  <a:pt x="3364611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07780" y="6022847"/>
            <a:ext cx="3284220" cy="29845"/>
          </a:xfrm>
          <a:custGeom>
            <a:avLst/>
            <a:gdLst/>
            <a:ahLst/>
            <a:cxnLst/>
            <a:rect l="l" t="t" r="r" b="b"/>
            <a:pathLst>
              <a:path w="3284220" h="29845">
                <a:moveTo>
                  <a:pt x="0" y="29362"/>
                </a:moveTo>
                <a:lnTo>
                  <a:pt x="3284219" y="4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4127" y="1664207"/>
            <a:ext cx="1743710" cy="1681480"/>
          </a:xfrm>
          <a:custGeom>
            <a:avLst/>
            <a:gdLst/>
            <a:ahLst/>
            <a:cxnLst/>
            <a:rect l="l" t="t" r="r" b="b"/>
            <a:pathLst>
              <a:path w="1743710" h="1681479">
                <a:moveTo>
                  <a:pt x="0" y="840486"/>
                </a:moveTo>
                <a:lnTo>
                  <a:pt x="2889" y="771553"/>
                </a:lnTo>
                <a:lnTo>
                  <a:pt x="11409" y="704155"/>
                </a:lnTo>
                <a:lnTo>
                  <a:pt x="25333" y="638508"/>
                </a:lnTo>
                <a:lnTo>
                  <a:pt x="44439" y="574828"/>
                </a:lnTo>
                <a:lnTo>
                  <a:pt x="68502" y="513332"/>
                </a:lnTo>
                <a:lnTo>
                  <a:pt x="97297" y="454235"/>
                </a:lnTo>
                <a:lnTo>
                  <a:pt x="130601" y="397754"/>
                </a:lnTo>
                <a:lnTo>
                  <a:pt x="168188" y="344107"/>
                </a:lnTo>
                <a:lnTo>
                  <a:pt x="209835" y="293507"/>
                </a:lnTo>
                <a:lnTo>
                  <a:pt x="255317" y="246173"/>
                </a:lnTo>
                <a:lnTo>
                  <a:pt x="304410" y="202320"/>
                </a:lnTo>
                <a:lnTo>
                  <a:pt x="356890" y="162165"/>
                </a:lnTo>
                <a:lnTo>
                  <a:pt x="412532" y="125924"/>
                </a:lnTo>
                <a:lnTo>
                  <a:pt x="471112" y="93814"/>
                </a:lnTo>
                <a:lnTo>
                  <a:pt x="532405" y="66049"/>
                </a:lnTo>
                <a:lnTo>
                  <a:pt x="596188" y="42848"/>
                </a:lnTo>
                <a:lnTo>
                  <a:pt x="662236" y="24426"/>
                </a:lnTo>
                <a:lnTo>
                  <a:pt x="730325" y="11000"/>
                </a:lnTo>
                <a:lnTo>
                  <a:pt x="800230" y="2786"/>
                </a:lnTo>
                <a:lnTo>
                  <a:pt x="871728" y="0"/>
                </a:lnTo>
                <a:lnTo>
                  <a:pt x="943225" y="2786"/>
                </a:lnTo>
                <a:lnTo>
                  <a:pt x="1013130" y="11000"/>
                </a:lnTo>
                <a:lnTo>
                  <a:pt x="1081219" y="24426"/>
                </a:lnTo>
                <a:lnTo>
                  <a:pt x="1147267" y="42848"/>
                </a:lnTo>
                <a:lnTo>
                  <a:pt x="1211050" y="66049"/>
                </a:lnTo>
                <a:lnTo>
                  <a:pt x="1272343" y="93814"/>
                </a:lnTo>
                <a:lnTo>
                  <a:pt x="1330923" y="125924"/>
                </a:lnTo>
                <a:lnTo>
                  <a:pt x="1386565" y="162165"/>
                </a:lnTo>
                <a:lnTo>
                  <a:pt x="1439045" y="202320"/>
                </a:lnTo>
                <a:lnTo>
                  <a:pt x="1488138" y="246173"/>
                </a:lnTo>
                <a:lnTo>
                  <a:pt x="1533620" y="293507"/>
                </a:lnTo>
                <a:lnTo>
                  <a:pt x="1575267" y="344107"/>
                </a:lnTo>
                <a:lnTo>
                  <a:pt x="1612854" y="397754"/>
                </a:lnTo>
                <a:lnTo>
                  <a:pt x="1646158" y="454235"/>
                </a:lnTo>
                <a:lnTo>
                  <a:pt x="1674953" y="513332"/>
                </a:lnTo>
                <a:lnTo>
                  <a:pt x="1699016" y="574828"/>
                </a:lnTo>
                <a:lnTo>
                  <a:pt x="1718122" y="638508"/>
                </a:lnTo>
                <a:lnTo>
                  <a:pt x="1732046" y="704155"/>
                </a:lnTo>
                <a:lnTo>
                  <a:pt x="1740566" y="771553"/>
                </a:lnTo>
                <a:lnTo>
                  <a:pt x="1743455" y="840486"/>
                </a:lnTo>
                <a:lnTo>
                  <a:pt x="1740566" y="909418"/>
                </a:lnTo>
                <a:lnTo>
                  <a:pt x="1732046" y="976816"/>
                </a:lnTo>
                <a:lnTo>
                  <a:pt x="1718122" y="1042463"/>
                </a:lnTo>
                <a:lnTo>
                  <a:pt x="1699016" y="1106143"/>
                </a:lnTo>
                <a:lnTo>
                  <a:pt x="1674953" y="1167639"/>
                </a:lnTo>
                <a:lnTo>
                  <a:pt x="1646158" y="1226736"/>
                </a:lnTo>
                <a:lnTo>
                  <a:pt x="1612854" y="1283217"/>
                </a:lnTo>
                <a:lnTo>
                  <a:pt x="1575267" y="1336864"/>
                </a:lnTo>
                <a:lnTo>
                  <a:pt x="1533620" y="1387464"/>
                </a:lnTo>
                <a:lnTo>
                  <a:pt x="1488138" y="1434798"/>
                </a:lnTo>
                <a:lnTo>
                  <a:pt x="1439045" y="1478651"/>
                </a:lnTo>
                <a:lnTo>
                  <a:pt x="1386565" y="1518806"/>
                </a:lnTo>
                <a:lnTo>
                  <a:pt x="1330923" y="1555047"/>
                </a:lnTo>
                <a:lnTo>
                  <a:pt x="1272343" y="1587157"/>
                </a:lnTo>
                <a:lnTo>
                  <a:pt x="1211050" y="1614922"/>
                </a:lnTo>
                <a:lnTo>
                  <a:pt x="1147267" y="1638123"/>
                </a:lnTo>
                <a:lnTo>
                  <a:pt x="1081219" y="1656545"/>
                </a:lnTo>
                <a:lnTo>
                  <a:pt x="1013130" y="1669971"/>
                </a:lnTo>
                <a:lnTo>
                  <a:pt x="943225" y="1678185"/>
                </a:lnTo>
                <a:lnTo>
                  <a:pt x="871728" y="1680971"/>
                </a:lnTo>
                <a:lnTo>
                  <a:pt x="800230" y="1678185"/>
                </a:lnTo>
                <a:lnTo>
                  <a:pt x="730325" y="1669971"/>
                </a:lnTo>
                <a:lnTo>
                  <a:pt x="662236" y="1656545"/>
                </a:lnTo>
                <a:lnTo>
                  <a:pt x="596188" y="1638123"/>
                </a:lnTo>
                <a:lnTo>
                  <a:pt x="532405" y="1614922"/>
                </a:lnTo>
                <a:lnTo>
                  <a:pt x="471112" y="1587157"/>
                </a:lnTo>
                <a:lnTo>
                  <a:pt x="412532" y="1555047"/>
                </a:lnTo>
                <a:lnTo>
                  <a:pt x="356890" y="1518806"/>
                </a:lnTo>
                <a:lnTo>
                  <a:pt x="304410" y="1478651"/>
                </a:lnTo>
                <a:lnTo>
                  <a:pt x="255317" y="1434798"/>
                </a:lnTo>
                <a:lnTo>
                  <a:pt x="209835" y="1387464"/>
                </a:lnTo>
                <a:lnTo>
                  <a:pt x="168188" y="1336864"/>
                </a:lnTo>
                <a:lnTo>
                  <a:pt x="130601" y="1283217"/>
                </a:lnTo>
                <a:lnTo>
                  <a:pt x="97297" y="1226736"/>
                </a:lnTo>
                <a:lnTo>
                  <a:pt x="68502" y="1167639"/>
                </a:lnTo>
                <a:lnTo>
                  <a:pt x="44439" y="1106143"/>
                </a:lnTo>
                <a:lnTo>
                  <a:pt x="25333" y="1042463"/>
                </a:lnTo>
                <a:lnTo>
                  <a:pt x="11409" y="976816"/>
                </a:lnTo>
                <a:lnTo>
                  <a:pt x="2889" y="909418"/>
                </a:lnTo>
                <a:lnTo>
                  <a:pt x="0" y="840486"/>
                </a:lnTo>
                <a:close/>
              </a:path>
            </a:pathLst>
          </a:custGeom>
          <a:ln w="1270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6737" y="1718326"/>
            <a:ext cx="560705" cy="1498600"/>
          </a:xfrm>
          <a:custGeom>
            <a:avLst/>
            <a:gdLst/>
            <a:ahLst/>
            <a:cxnLst/>
            <a:rect l="l" t="t" r="r" b="b"/>
            <a:pathLst>
              <a:path w="560705" h="1498600">
                <a:moveTo>
                  <a:pt x="381086" y="1194933"/>
                </a:moveTo>
                <a:lnTo>
                  <a:pt x="319330" y="1194933"/>
                </a:lnTo>
                <a:lnTo>
                  <a:pt x="413150" y="1352639"/>
                </a:lnTo>
                <a:lnTo>
                  <a:pt x="411671" y="1356636"/>
                </a:lnTo>
                <a:lnTo>
                  <a:pt x="428736" y="1400287"/>
                </a:lnTo>
                <a:lnTo>
                  <a:pt x="441238" y="1406256"/>
                </a:lnTo>
                <a:lnTo>
                  <a:pt x="499583" y="1498503"/>
                </a:lnTo>
                <a:lnTo>
                  <a:pt x="560618" y="1498503"/>
                </a:lnTo>
                <a:lnTo>
                  <a:pt x="492715" y="1384015"/>
                </a:lnTo>
                <a:lnTo>
                  <a:pt x="494999" y="1379199"/>
                </a:lnTo>
                <a:lnTo>
                  <a:pt x="495559" y="1377768"/>
                </a:lnTo>
                <a:lnTo>
                  <a:pt x="496381" y="1374333"/>
                </a:lnTo>
                <a:lnTo>
                  <a:pt x="496127" y="1360738"/>
                </a:lnTo>
                <a:lnTo>
                  <a:pt x="464862" y="1325450"/>
                </a:lnTo>
                <a:lnTo>
                  <a:pt x="381086" y="1194933"/>
                </a:lnTo>
                <a:close/>
              </a:path>
              <a:path w="560705" h="1498600">
                <a:moveTo>
                  <a:pt x="296458" y="0"/>
                </a:moveTo>
                <a:lnTo>
                  <a:pt x="264580" y="0"/>
                </a:lnTo>
                <a:lnTo>
                  <a:pt x="264580" y="141297"/>
                </a:lnTo>
                <a:lnTo>
                  <a:pt x="253562" y="149179"/>
                </a:lnTo>
                <a:lnTo>
                  <a:pt x="246173" y="160025"/>
                </a:lnTo>
                <a:lnTo>
                  <a:pt x="243059" y="172784"/>
                </a:lnTo>
                <a:lnTo>
                  <a:pt x="244701" y="186673"/>
                </a:lnTo>
                <a:lnTo>
                  <a:pt x="250219" y="198104"/>
                </a:lnTo>
                <a:lnTo>
                  <a:pt x="258749" y="299577"/>
                </a:lnTo>
                <a:lnTo>
                  <a:pt x="222096" y="314648"/>
                </a:lnTo>
                <a:lnTo>
                  <a:pt x="187643" y="350848"/>
                </a:lnTo>
                <a:lnTo>
                  <a:pt x="174762" y="411427"/>
                </a:lnTo>
                <a:lnTo>
                  <a:pt x="178639" y="426904"/>
                </a:lnTo>
                <a:lnTo>
                  <a:pt x="195617" y="462659"/>
                </a:lnTo>
                <a:lnTo>
                  <a:pt x="211308" y="479481"/>
                </a:lnTo>
                <a:lnTo>
                  <a:pt x="215597" y="972198"/>
                </a:lnTo>
                <a:lnTo>
                  <a:pt x="178853" y="1005264"/>
                </a:lnTo>
                <a:lnTo>
                  <a:pt x="158356" y="1048076"/>
                </a:lnTo>
                <a:lnTo>
                  <a:pt x="154673" y="1083516"/>
                </a:lnTo>
                <a:lnTo>
                  <a:pt x="155600" y="1094342"/>
                </a:lnTo>
                <a:lnTo>
                  <a:pt x="171927" y="1140482"/>
                </a:lnTo>
                <a:lnTo>
                  <a:pt x="187683" y="1161356"/>
                </a:lnTo>
                <a:lnTo>
                  <a:pt x="103927" y="1323550"/>
                </a:lnTo>
                <a:lnTo>
                  <a:pt x="89859" y="1326766"/>
                </a:lnTo>
                <a:lnTo>
                  <a:pt x="78046" y="1333990"/>
                </a:lnTo>
                <a:lnTo>
                  <a:pt x="69287" y="1344398"/>
                </a:lnTo>
                <a:lnTo>
                  <a:pt x="64582" y="1356635"/>
                </a:lnTo>
                <a:lnTo>
                  <a:pt x="64598" y="1365733"/>
                </a:lnTo>
                <a:lnTo>
                  <a:pt x="65194" y="1374333"/>
                </a:lnTo>
                <a:lnTo>
                  <a:pt x="67537" y="1382565"/>
                </a:lnTo>
                <a:lnTo>
                  <a:pt x="0" y="1498298"/>
                </a:lnTo>
                <a:lnTo>
                  <a:pt x="61021" y="1498298"/>
                </a:lnTo>
                <a:lnTo>
                  <a:pt x="115143" y="1407079"/>
                </a:lnTo>
                <a:lnTo>
                  <a:pt x="128349" y="1402291"/>
                </a:lnTo>
                <a:lnTo>
                  <a:pt x="138975" y="1393933"/>
                </a:lnTo>
                <a:lnTo>
                  <a:pt x="146324" y="1382830"/>
                </a:lnTo>
                <a:lnTo>
                  <a:pt x="149118" y="1372051"/>
                </a:lnTo>
                <a:lnTo>
                  <a:pt x="149762" y="1365733"/>
                </a:lnTo>
                <a:lnTo>
                  <a:pt x="149055" y="1356635"/>
                </a:lnTo>
                <a:lnTo>
                  <a:pt x="147576" y="1352639"/>
                </a:lnTo>
                <a:lnTo>
                  <a:pt x="147763" y="1351991"/>
                </a:lnTo>
                <a:lnTo>
                  <a:pt x="241255" y="1194727"/>
                </a:lnTo>
                <a:lnTo>
                  <a:pt x="380954" y="1194727"/>
                </a:lnTo>
                <a:lnTo>
                  <a:pt x="364815" y="1169583"/>
                </a:lnTo>
                <a:lnTo>
                  <a:pt x="389197" y="1140017"/>
                </a:lnTo>
                <a:lnTo>
                  <a:pt x="404998" y="1095351"/>
                </a:lnTo>
                <a:lnTo>
                  <a:pt x="406109" y="1083516"/>
                </a:lnTo>
                <a:lnTo>
                  <a:pt x="405969" y="1070819"/>
                </a:lnTo>
                <a:lnTo>
                  <a:pt x="394098" y="1025371"/>
                </a:lnTo>
                <a:lnTo>
                  <a:pt x="363125" y="985310"/>
                </a:lnTo>
                <a:lnTo>
                  <a:pt x="353233" y="977560"/>
                </a:lnTo>
                <a:lnTo>
                  <a:pt x="352870" y="955783"/>
                </a:lnTo>
                <a:lnTo>
                  <a:pt x="301836" y="955783"/>
                </a:lnTo>
                <a:lnTo>
                  <a:pt x="295322" y="954924"/>
                </a:lnTo>
                <a:lnTo>
                  <a:pt x="264001" y="954924"/>
                </a:lnTo>
                <a:lnTo>
                  <a:pt x="258749" y="895524"/>
                </a:lnTo>
                <a:lnTo>
                  <a:pt x="351865" y="895524"/>
                </a:lnTo>
                <a:lnTo>
                  <a:pt x="351180" y="854402"/>
                </a:lnTo>
                <a:lnTo>
                  <a:pt x="258749" y="854402"/>
                </a:lnTo>
                <a:lnTo>
                  <a:pt x="258749" y="803078"/>
                </a:lnTo>
                <a:lnTo>
                  <a:pt x="350325" y="803078"/>
                </a:lnTo>
                <a:lnTo>
                  <a:pt x="349618" y="760683"/>
                </a:lnTo>
                <a:lnTo>
                  <a:pt x="258749" y="760683"/>
                </a:lnTo>
                <a:lnTo>
                  <a:pt x="258749" y="709546"/>
                </a:lnTo>
                <a:lnTo>
                  <a:pt x="348766" y="709546"/>
                </a:lnTo>
                <a:lnTo>
                  <a:pt x="348059" y="667150"/>
                </a:lnTo>
                <a:lnTo>
                  <a:pt x="258749" y="667150"/>
                </a:lnTo>
                <a:lnTo>
                  <a:pt x="258749" y="616076"/>
                </a:lnTo>
                <a:lnTo>
                  <a:pt x="347208" y="616076"/>
                </a:lnTo>
                <a:lnTo>
                  <a:pt x="346501" y="573681"/>
                </a:lnTo>
                <a:lnTo>
                  <a:pt x="258749" y="573681"/>
                </a:lnTo>
                <a:lnTo>
                  <a:pt x="258749" y="502189"/>
                </a:lnTo>
                <a:lnTo>
                  <a:pt x="345310" y="502189"/>
                </a:lnTo>
                <a:lnTo>
                  <a:pt x="344988" y="482896"/>
                </a:lnTo>
                <a:lnTo>
                  <a:pt x="376231" y="445106"/>
                </a:lnTo>
                <a:lnTo>
                  <a:pt x="386312" y="398577"/>
                </a:lnTo>
                <a:lnTo>
                  <a:pt x="385500" y="387672"/>
                </a:lnTo>
                <a:lnTo>
                  <a:pt x="367887" y="342898"/>
                </a:lnTo>
                <a:lnTo>
                  <a:pt x="337726" y="314642"/>
                </a:lnTo>
                <a:lnTo>
                  <a:pt x="304415" y="300163"/>
                </a:lnTo>
                <a:lnTo>
                  <a:pt x="301836" y="206545"/>
                </a:lnTo>
                <a:lnTo>
                  <a:pt x="310985" y="198092"/>
                </a:lnTo>
                <a:lnTo>
                  <a:pt x="316701" y="187671"/>
                </a:lnTo>
                <a:lnTo>
                  <a:pt x="318819" y="176174"/>
                </a:lnTo>
                <a:lnTo>
                  <a:pt x="317173" y="164494"/>
                </a:lnTo>
                <a:lnTo>
                  <a:pt x="307535" y="150012"/>
                </a:lnTo>
                <a:lnTo>
                  <a:pt x="299816" y="143061"/>
                </a:lnTo>
                <a:lnTo>
                  <a:pt x="296458" y="0"/>
                </a:lnTo>
                <a:close/>
              </a:path>
              <a:path w="560705" h="1498600">
                <a:moveTo>
                  <a:pt x="380954" y="1194727"/>
                </a:moveTo>
                <a:lnTo>
                  <a:pt x="241255" y="1194727"/>
                </a:lnTo>
                <a:lnTo>
                  <a:pt x="245467" y="1196057"/>
                </a:lnTo>
                <a:lnTo>
                  <a:pt x="249678" y="1197162"/>
                </a:lnTo>
                <a:lnTo>
                  <a:pt x="254019" y="1198049"/>
                </a:lnTo>
                <a:lnTo>
                  <a:pt x="254019" y="1332072"/>
                </a:lnTo>
                <a:lnTo>
                  <a:pt x="245032" y="1340745"/>
                </a:lnTo>
                <a:lnTo>
                  <a:pt x="239222" y="1351174"/>
                </a:lnTo>
                <a:lnTo>
                  <a:pt x="237118" y="1360738"/>
                </a:lnTo>
                <a:lnTo>
                  <a:pt x="237253" y="1369802"/>
                </a:lnTo>
                <a:lnTo>
                  <a:pt x="254019" y="1398769"/>
                </a:lnTo>
                <a:lnTo>
                  <a:pt x="254019" y="1498093"/>
                </a:lnTo>
                <a:lnTo>
                  <a:pt x="306631" y="1498093"/>
                </a:lnTo>
                <a:lnTo>
                  <a:pt x="306829" y="1398769"/>
                </a:lnTo>
                <a:lnTo>
                  <a:pt x="315832" y="1389424"/>
                </a:lnTo>
                <a:lnTo>
                  <a:pt x="321308" y="1378277"/>
                </a:lnTo>
                <a:lnTo>
                  <a:pt x="321514" y="1360738"/>
                </a:lnTo>
                <a:lnTo>
                  <a:pt x="318561" y="1347957"/>
                </a:lnTo>
                <a:lnTo>
                  <a:pt x="313088" y="1338554"/>
                </a:lnTo>
                <a:lnTo>
                  <a:pt x="306631" y="1198261"/>
                </a:lnTo>
                <a:lnTo>
                  <a:pt x="310907" y="1197375"/>
                </a:lnTo>
                <a:lnTo>
                  <a:pt x="315826" y="1196057"/>
                </a:lnTo>
                <a:lnTo>
                  <a:pt x="319330" y="1194933"/>
                </a:lnTo>
                <a:lnTo>
                  <a:pt x="381086" y="1194933"/>
                </a:lnTo>
                <a:lnTo>
                  <a:pt x="380954" y="1194727"/>
                </a:lnTo>
                <a:close/>
              </a:path>
              <a:path w="560705" h="1498600">
                <a:moveTo>
                  <a:pt x="351865" y="895524"/>
                </a:moveTo>
                <a:lnTo>
                  <a:pt x="301836" y="895524"/>
                </a:lnTo>
                <a:lnTo>
                  <a:pt x="301836" y="955783"/>
                </a:lnTo>
                <a:lnTo>
                  <a:pt x="352870" y="955783"/>
                </a:lnTo>
                <a:lnTo>
                  <a:pt x="351865" y="895524"/>
                </a:lnTo>
                <a:close/>
              </a:path>
              <a:path w="560705" h="1498600">
                <a:moveTo>
                  <a:pt x="276635" y="953841"/>
                </a:moveTo>
                <a:lnTo>
                  <a:pt x="264001" y="954924"/>
                </a:lnTo>
                <a:lnTo>
                  <a:pt x="295322" y="954924"/>
                </a:lnTo>
                <a:lnTo>
                  <a:pt x="289289" y="954128"/>
                </a:lnTo>
                <a:lnTo>
                  <a:pt x="276635" y="953841"/>
                </a:lnTo>
                <a:close/>
              </a:path>
              <a:path w="560705" h="1498600">
                <a:moveTo>
                  <a:pt x="350325" y="803078"/>
                </a:moveTo>
                <a:lnTo>
                  <a:pt x="301836" y="803078"/>
                </a:lnTo>
                <a:lnTo>
                  <a:pt x="301836" y="854402"/>
                </a:lnTo>
                <a:lnTo>
                  <a:pt x="351180" y="854402"/>
                </a:lnTo>
                <a:lnTo>
                  <a:pt x="350325" y="803078"/>
                </a:lnTo>
                <a:close/>
              </a:path>
              <a:path w="560705" h="1498600">
                <a:moveTo>
                  <a:pt x="348766" y="709546"/>
                </a:moveTo>
                <a:lnTo>
                  <a:pt x="301836" y="709546"/>
                </a:lnTo>
                <a:lnTo>
                  <a:pt x="301836" y="760683"/>
                </a:lnTo>
                <a:lnTo>
                  <a:pt x="349618" y="760683"/>
                </a:lnTo>
                <a:lnTo>
                  <a:pt x="348766" y="709546"/>
                </a:lnTo>
                <a:close/>
              </a:path>
              <a:path w="560705" h="1498600">
                <a:moveTo>
                  <a:pt x="347208" y="616076"/>
                </a:moveTo>
                <a:lnTo>
                  <a:pt x="301836" y="616076"/>
                </a:lnTo>
                <a:lnTo>
                  <a:pt x="301836" y="667150"/>
                </a:lnTo>
                <a:lnTo>
                  <a:pt x="348059" y="667150"/>
                </a:lnTo>
                <a:lnTo>
                  <a:pt x="347208" y="616076"/>
                </a:lnTo>
                <a:close/>
              </a:path>
              <a:path w="560705" h="1498600">
                <a:moveTo>
                  <a:pt x="345326" y="503144"/>
                </a:moveTo>
                <a:lnTo>
                  <a:pt x="296543" y="503144"/>
                </a:lnTo>
                <a:lnTo>
                  <a:pt x="301836" y="573681"/>
                </a:lnTo>
                <a:lnTo>
                  <a:pt x="346501" y="573681"/>
                </a:lnTo>
                <a:lnTo>
                  <a:pt x="345326" y="503144"/>
                </a:lnTo>
                <a:close/>
              </a:path>
              <a:path w="560705" h="1498600">
                <a:moveTo>
                  <a:pt x="345310" y="502189"/>
                </a:moveTo>
                <a:lnTo>
                  <a:pt x="258749" y="502189"/>
                </a:lnTo>
                <a:lnTo>
                  <a:pt x="271288" y="504009"/>
                </a:lnTo>
                <a:lnTo>
                  <a:pt x="283938" y="504328"/>
                </a:lnTo>
                <a:lnTo>
                  <a:pt x="296543" y="503144"/>
                </a:lnTo>
                <a:lnTo>
                  <a:pt x="345326" y="503144"/>
                </a:lnTo>
                <a:lnTo>
                  <a:pt x="345310" y="502189"/>
                </a:lnTo>
                <a:close/>
              </a:path>
            </a:pathLst>
          </a:custGeom>
          <a:solidFill>
            <a:srgbClr val="046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6138" y="1657857"/>
            <a:ext cx="1756156" cy="1693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72857" y="1657857"/>
            <a:ext cx="1756156" cy="1693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54497" y="1654810"/>
            <a:ext cx="1756155" cy="169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97568" y="1664207"/>
            <a:ext cx="1744980" cy="1681480"/>
          </a:xfrm>
          <a:custGeom>
            <a:avLst/>
            <a:gdLst/>
            <a:ahLst/>
            <a:cxnLst/>
            <a:rect l="l" t="t" r="r" b="b"/>
            <a:pathLst>
              <a:path w="1744979" h="1681479">
                <a:moveTo>
                  <a:pt x="0" y="840486"/>
                </a:moveTo>
                <a:lnTo>
                  <a:pt x="2892" y="771553"/>
                </a:lnTo>
                <a:lnTo>
                  <a:pt x="11420" y="704155"/>
                </a:lnTo>
                <a:lnTo>
                  <a:pt x="25358" y="638508"/>
                </a:lnTo>
                <a:lnTo>
                  <a:pt x="44482" y="574828"/>
                </a:lnTo>
                <a:lnTo>
                  <a:pt x="68568" y="513332"/>
                </a:lnTo>
                <a:lnTo>
                  <a:pt x="97390" y="454235"/>
                </a:lnTo>
                <a:lnTo>
                  <a:pt x="130725" y="397754"/>
                </a:lnTo>
                <a:lnTo>
                  <a:pt x="168347" y="344107"/>
                </a:lnTo>
                <a:lnTo>
                  <a:pt x="210032" y="293507"/>
                </a:lnTo>
                <a:lnTo>
                  <a:pt x="255555" y="246173"/>
                </a:lnTo>
                <a:lnTo>
                  <a:pt x="304693" y="202320"/>
                </a:lnTo>
                <a:lnTo>
                  <a:pt x="357219" y="162165"/>
                </a:lnTo>
                <a:lnTo>
                  <a:pt x="412910" y="125924"/>
                </a:lnTo>
                <a:lnTo>
                  <a:pt x="471541" y="93814"/>
                </a:lnTo>
                <a:lnTo>
                  <a:pt x="532888" y="66049"/>
                </a:lnTo>
                <a:lnTo>
                  <a:pt x="596725" y="42848"/>
                </a:lnTo>
                <a:lnTo>
                  <a:pt x="662828" y="24426"/>
                </a:lnTo>
                <a:lnTo>
                  <a:pt x="730973" y="11000"/>
                </a:lnTo>
                <a:lnTo>
                  <a:pt x="800935" y="2786"/>
                </a:lnTo>
                <a:lnTo>
                  <a:pt x="872489" y="0"/>
                </a:lnTo>
                <a:lnTo>
                  <a:pt x="944044" y="2786"/>
                </a:lnTo>
                <a:lnTo>
                  <a:pt x="1014006" y="11000"/>
                </a:lnTo>
                <a:lnTo>
                  <a:pt x="1082151" y="24426"/>
                </a:lnTo>
                <a:lnTo>
                  <a:pt x="1148254" y="42848"/>
                </a:lnTo>
                <a:lnTo>
                  <a:pt x="1212091" y="66049"/>
                </a:lnTo>
                <a:lnTo>
                  <a:pt x="1273438" y="93814"/>
                </a:lnTo>
                <a:lnTo>
                  <a:pt x="1332069" y="125924"/>
                </a:lnTo>
                <a:lnTo>
                  <a:pt x="1387760" y="162165"/>
                </a:lnTo>
                <a:lnTo>
                  <a:pt x="1440286" y="202320"/>
                </a:lnTo>
                <a:lnTo>
                  <a:pt x="1489424" y="246173"/>
                </a:lnTo>
                <a:lnTo>
                  <a:pt x="1534947" y="293507"/>
                </a:lnTo>
                <a:lnTo>
                  <a:pt x="1576632" y="344107"/>
                </a:lnTo>
                <a:lnTo>
                  <a:pt x="1614254" y="397754"/>
                </a:lnTo>
                <a:lnTo>
                  <a:pt x="1647589" y="454235"/>
                </a:lnTo>
                <a:lnTo>
                  <a:pt x="1676411" y="513332"/>
                </a:lnTo>
                <a:lnTo>
                  <a:pt x="1700497" y="574828"/>
                </a:lnTo>
                <a:lnTo>
                  <a:pt x="1719621" y="638508"/>
                </a:lnTo>
                <a:lnTo>
                  <a:pt x="1733559" y="704155"/>
                </a:lnTo>
                <a:lnTo>
                  <a:pt x="1742087" y="771553"/>
                </a:lnTo>
                <a:lnTo>
                  <a:pt x="1744979" y="840486"/>
                </a:lnTo>
                <a:lnTo>
                  <a:pt x="1742087" y="909418"/>
                </a:lnTo>
                <a:lnTo>
                  <a:pt x="1733559" y="976816"/>
                </a:lnTo>
                <a:lnTo>
                  <a:pt x="1719621" y="1042463"/>
                </a:lnTo>
                <a:lnTo>
                  <a:pt x="1700497" y="1106143"/>
                </a:lnTo>
                <a:lnTo>
                  <a:pt x="1676411" y="1167639"/>
                </a:lnTo>
                <a:lnTo>
                  <a:pt x="1647589" y="1226736"/>
                </a:lnTo>
                <a:lnTo>
                  <a:pt x="1614254" y="1283217"/>
                </a:lnTo>
                <a:lnTo>
                  <a:pt x="1576632" y="1336864"/>
                </a:lnTo>
                <a:lnTo>
                  <a:pt x="1534947" y="1387464"/>
                </a:lnTo>
                <a:lnTo>
                  <a:pt x="1489424" y="1434798"/>
                </a:lnTo>
                <a:lnTo>
                  <a:pt x="1440286" y="1478651"/>
                </a:lnTo>
                <a:lnTo>
                  <a:pt x="1387760" y="1518806"/>
                </a:lnTo>
                <a:lnTo>
                  <a:pt x="1332069" y="1555047"/>
                </a:lnTo>
                <a:lnTo>
                  <a:pt x="1273438" y="1587157"/>
                </a:lnTo>
                <a:lnTo>
                  <a:pt x="1212091" y="1614922"/>
                </a:lnTo>
                <a:lnTo>
                  <a:pt x="1148254" y="1638123"/>
                </a:lnTo>
                <a:lnTo>
                  <a:pt x="1082151" y="1656545"/>
                </a:lnTo>
                <a:lnTo>
                  <a:pt x="1014006" y="1669971"/>
                </a:lnTo>
                <a:lnTo>
                  <a:pt x="944044" y="1678185"/>
                </a:lnTo>
                <a:lnTo>
                  <a:pt x="872489" y="1680971"/>
                </a:lnTo>
                <a:lnTo>
                  <a:pt x="800935" y="1678185"/>
                </a:lnTo>
                <a:lnTo>
                  <a:pt x="730973" y="1669971"/>
                </a:lnTo>
                <a:lnTo>
                  <a:pt x="662828" y="1656545"/>
                </a:lnTo>
                <a:lnTo>
                  <a:pt x="596725" y="1638123"/>
                </a:lnTo>
                <a:lnTo>
                  <a:pt x="532888" y="1614922"/>
                </a:lnTo>
                <a:lnTo>
                  <a:pt x="471541" y="1587157"/>
                </a:lnTo>
                <a:lnTo>
                  <a:pt x="412910" y="1555047"/>
                </a:lnTo>
                <a:lnTo>
                  <a:pt x="357219" y="1518806"/>
                </a:lnTo>
                <a:lnTo>
                  <a:pt x="304693" y="1478651"/>
                </a:lnTo>
                <a:lnTo>
                  <a:pt x="255555" y="1434798"/>
                </a:lnTo>
                <a:lnTo>
                  <a:pt x="210032" y="1387464"/>
                </a:lnTo>
                <a:lnTo>
                  <a:pt x="168347" y="1336864"/>
                </a:lnTo>
                <a:lnTo>
                  <a:pt x="130725" y="1283217"/>
                </a:lnTo>
                <a:lnTo>
                  <a:pt x="97390" y="1226736"/>
                </a:lnTo>
                <a:lnTo>
                  <a:pt x="68568" y="1167639"/>
                </a:lnTo>
                <a:lnTo>
                  <a:pt x="44482" y="1106143"/>
                </a:lnTo>
                <a:lnTo>
                  <a:pt x="25358" y="1042463"/>
                </a:lnTo>
                <a:lnTo>
                  <a:pt x="11420" y="976816"/>
                </a:lnTo>
                <a:lnTo>
                  <a:pt x="2892" y="909418"/>
                </a:lnTo>
                <a:lnTo>
                  <a:pt x="0" y="840486"/>
                </a:lnTo>
                <a:close/>
              </a:path>
            </a:pathLst>
          </a:custGeom>
          <a:ln w="12699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77400" y="1758695"/>
            <a:ext cx="1571244" cy="1513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49357" y="3642282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微软雅黑"/>
                <a:cs typeface="微软雅黑"/>
              </a:rPr>
              <a:t>澳大利亚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55681" y="4171503"/>
            <a:ext cx="4311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微软雅黑"/>
                <a:cs typeface="微软雅黑"/>
              </a:rPr>
              <a:t>悉尼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0" y="2685288"/>
            <a:ext cx="2037588" cy="1173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82811" y="3918203"/>
            <a:ext cx="2037588" cy="117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82811" y="1405127"/>
            <a:ext cx="2037588" cy="1173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8904" y="3308603"/>
            <a:ext cx="871728" cy="598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2980" y="1405127"/>
            <a:ext cx="1787652" cy="1232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4503" y="2674620"/>
            <a:ext cx="874775" cy="603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8904" y="2674620"/>
            <a:ext cx="873252" cy="6035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4503" y="3304032"/>
            <a:ext cx="874775" cy="6035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2980" y="3960876"/>
            <a:ext cx="1787652" cy="11231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6164" y="2645664"/>
            <a:ext cx="1944624" cy="1333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30651" y="1417319"/>
            <a:ext cx="1790700" cy="12283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30651" y="3979164"/>
            <a:ext cx="1790700" cy="1104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4128" y="2773679"/>
            <a:ext cx="1833372" cy="11384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9555" y="1417319"/>
            <a:ext cx="1837944" cy="12268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12791" y="3980688"/>
            <a:ext cx="1854708" cy="11033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07707" y="2727960"/>
            <a:ext cx="1831848" cy="11719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15328" y="3966971"/>
            <a:ext cx="1863852" cy="11353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15328" y="1392936"/>
            <a:ext cx="1836420" cy="12390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研发设施</a:t>
            </a:r>
          </a:p>
        </p:txBody>
      </p:sp>
      <p:sp>
        <p:nvSpPr>
          <p:cNvPr id="21" name="object 21"/>
          <p:cNvSpPr/>
          <p:nvPr/>
        </p:nvSpPr>
        <p:spPr>
          <a:xfrm>
            <a:off x="3364991" y="5681471"/>
            <a:ext cx="5542788" cy="7391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81094" y="5909784"/>
            <a:ext cx="3911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华氏医药集团拥有国际一流的硬件设施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051803"/>
            <a:ext cx="3364865" cy="0"/>
          </a:xfrm>
          <a:custGeom>
            <a:avLst/>
            <a:gdLst/>
            <a:ahLst/>
            <a:cxnLst/>
            <a:rect l="l" t="t" r="r" b="b"/>
            <a:pathLst>
              <a:path w="3364865">
                <a:moveTo>
                  <a:pt x="0" y="0"/>
                </a:moveTo>
                <a:lnTo>
                  <a:pt x="3364611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07780" y="6022847"/>
            <a:ext cx="3284220" cy="29845"/>
          </a:xfrm>
          <a:custGeom>
            <a:avLst/>
            <a:gdLst/>
            <a:ahLst/>
            <a:cxnLst/>
            <a:rect l="l" t="t" r="r" b="b"/>
            <a:pathLst>
              <a:path w="3284220" h="29845">
                <a:moveTo>
                  <a:pt x="0" y="29362"/>
                </a:moveTo>
                <a:lnTo>
                  <a:pt x="3284219" y="4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集</a:t>
            </a:r>
            <a:r>
              <a:rPr spc="-35" dirty="0"/>
              <a:t>团</a:t>
            </a:r>
            <a:r>
              <a:rPr spc="-30" dirty="0"/>
              <a:t>简介</a:t>
            </a:r>
          </a:p>
        </p:txBody>
      </p:sp>
      <p:sp>
        <p:nvSpPr>
          <p:cNvPr id="3" name="object 3"/>
          <p:cNvSpPr/>
          <p:nvPr/>
        </p:nvSpPr>
        <p:spPr>
          <a:xfrm>
            <a:off x="695705" y="1341882"/>
            <a:ext cx="10624185" cy="5001895"/>
          </a:xfrm>
          <a:custGeom>
            <a:avLst/>
            <a:gdLst/>
            <a:ahLst/>
            <a:cxnLst/>
            <a:rect l="l" t="t" r="r" b="b"/>
            <a:pathLst>
              <a:path w="10624185" h="5001895">
                <a:moveTo>
                  <a:pt x="0" y="196341"/>
                </a:moveTo>
                <a:lnTo>
                  <a:pt x="5707" y="149151"/>
                </a:lnTo>
                <a:lnTo>
                  <a:pt x="21919" y="106102"/>
                </a:lnTo>
                <a:lnTo>
                  <a:pt x="47270" y="68556"/>
                </a:lnTo>
                <a:lnTo>
                  <a:pt x="80397" y="37876"/>
                </a:lnTo>
                <a:lnTo>
                  <a:pt x="119934" y="15426"/>
                </a:lnTo>
                <a:lnTo>
                  <a:pt x="164516" y="2569"/>
                </a:lnTo>
                <a:lnTo>
                  <a:pt x="196367" y="0"/>
                </a:lnTo>
                <a:lnTo>
                  <a:pt x="10427462" y="0"/>
                </a:lnTo>
                <a:lnTo>
                  <a:pt x="10474652" y="5704"/>
                </a:lnTo>
                <a:lnTo>
                  <a:pt x="10517701" y="21911"/>
                </a:lnTo>
                <a:lnTo>
                  <a:pt x="10555247" y="47255"/>
                </a:lnTo>
                <a:lnTo>
                  <a:pt x="10585927" y="80375"/>
                </a:lnTo>
                <a:lnTo>
                  <a:pt x="10608377" y="119907"/>
                </a:lnTo>
                <a:lnTo>
                  <a:pt x="10621234" y="164489"/>
                </a:lnTo>
                <a:lnTo>
                  <a:pt x="10623804" y="196341"/>
                </a:lnTo>
                <a:lnTo>
                  <a:pt x="10623804" y="4805400"/>
                </a:lnTo>
                <a:lnTo>
                  <a:pt x="10618099" y="4852588"/>
                </a:lnTo>
                <a:lnTo>
                  <a:pt x="10601892" y="4895640"/>
                </a:lnTo>
                <a:lnTo>
                  <a:pt x="10576548" y="4933192"/>
                </a:lnTo>
                <a:lnTo>
                  <a:pt x="10543428" y="4963878"/>
                </a:lnTo>
                <a:lnTo>
                  <a:pt x="10503896" y="4986335"/>
                </a:lnTo>
                <a:lnTo>
                  <a:pt x="10459314" y="4999197"/>
                </a:lnTo>
                <a:lnTo>
                  <a:pt x="10427462" y="5001768"/>
                </a:lnTo>
                <a:lnTo>
                  <a:pt x="196367" y="5001768"/>
                </a:lnTo>
                <a:lnTo>
                  <a:pt x="149179" y="4996060"/>
                </a:lnTo>
                <a:lnTo>
                  <a:pt x="106127" y="4979848"/>
                </a:lnTo>
                <a:lnTo>
                  <a:pt x="68575" y="4954497"/>
                </a:lnTo>
                <a:lnTo>
                  <a:pt x="37889" y="4921370"/>
                </a:lnTo>
                <a:lnTo>
                  <a:pt x="15432" y="4881833"/>
                </a:lnTo>
                <a:lnTo>
                  <a:pt x="2570" y="4837251"/>
                </a:lnTo>
                <a:lnTo>
                  <a:pt x="0" y="4805400"/>
                </a:lnTo>
                <a:lnTo>
                  <a:pt x="0" y="196341"/>
                </a:lnTo>
                <a:close/>
              </a:path>
            </a:pathLst>
          </a:custGeom>
          <a:ln w="38100">
            <a:solidFill>
              <a:srgbClr val="046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4563" y="1036319"/>
            <a:ext cx="1861185" cy="608330"/>
          </a:xfrm>
          <a:custGeom>
            <a:avLst/>
            <a:gdLst/>
            <a:ahLst/>
            <a:cxnLst/>
            <a:rect l="l" t="t" r="r" b="b"/>
            <a:pathLst>
              <a:path w="1861185" h="608330">
                <a:moveTo>
                  <a:pt x="1556766" y="0"/>
                </a:moveTo>
                <a:lnTo>
                  <a:pt x="304038" y="0"/>
                </a:lnTo>
                <a:lnTo>
                  <a:pt x="279105" y="1008"/>
                </a:lnTo>
                <a:lnTo>
                  <a:pt x="230981" y="8837"/>
                </a:lnTo>
                <a:lnTo>
                  <a:pt x="185701" y="23895"/>
                </a:lnTo>
                <a:lnTo>
                  <a:pt x="143893" y="45557"/>
                </a:lnTo>
                <a:lnTo>
                  <a:pt x="106182" y="73194"/>
                </a:lnTo>
                <a:lnTo>
                  <a:pt x="73194" y="106182"/>
                </a:lnTo>
                <a:lnTo>
                  <a:pt x="45557" y="143893"/>
                </a:lnTo>
                <a:lnTo>
                  <a:pt x="23895" y="185701"/>
                </a:lnTo>
                <a:lnTo>
                  <a:pt x="8837" y="230981"/>
                </a:lnTo>
                <a:lnTo>
                  <a:pt x="1008" y="279105"/>
                </a:lnTo>
                <a:lnTo>
                  <a:pt x="0" y="304038"/>
                </a:lnTo>
                <a:lnTo>
                  <a:pt x="1008" y="328970"/>
                </a:lnTo>
                <a:lnTo>
                  <a:pt x="8837" y="377094"/>
                </a:lnTo>
                <a:lnTo>
                  <a:pt x="23895" y="422374"/>
                </a:lnTo>
                <a:lnTo>
                  <a:pt x="45557" y="464182"/>
                </a:lnTo>
                <a:lnTo>
                  <a:pt x="73194" y="501893"/>
                </a:lnTo>
                <a:lnTo>
                  <a:pt x="106182" y="534881"/>
                </a:lnTo>
                <a:lnTo>
                  <a:pt x="143893" y="562518"/>
                </a:lnTo>
                <a:lnTo>
                  <a:pt x="185701" y="584180"/>
                </a:lnTo>
                <a:lnTo>
                  <a:pt x="230981" y="599238"/>
                </a:lnTo>
                <a:lnTo>
                  <a:pt x="279105" y="607067"/>
                </a:lnTo>
                <a:lnTo>
                  <a:pt x="304038" y="608076"/>
                </a:lnTo>
                <a:lnTo>
                  <a:pt x="1556766" y="608076"/>
                </a:lnTo>
                <a:lnTo>
                  <a:pt x="1606077" y="604096"/>
                </a:lnTo>
                <a:lnTo>
                  <a:pt x="1652857" y="592573"/>
                </a:lnTo>
                <a:lnTo>
                  <a:pt x="1696479" y="574135"/>
                </a:lnTo>
                <a:lnTo>
                  <a:pt x="1736317" y="549408"/>
                </a:lnTo>
                <a:lnTo>
                  <a:pt x="1771745" y="519017"/>
                </a:lnTo>
                <a:lnTo>
                  <a:pt x="1802136" y="483589"/>
                </a:lnTo>
                <a:lnTo>
                  <a:pt x="1826863" y="443751"/>
                </a:lnTo>
                <a:lnTo>
                  <a:pt x="1845301" y="400129"/>
                </a:lnTo>
                <a:lnTo>
                  <a:pt x="1856824" y="353349"/>
                </a:lnTo>
                <a:lnTo>
                  <a:pt x="1860803" y="304038"/>
                </a:lnTo>
                <a:lnTo>
                  <a:pt x="1859795" y="279105"/>
                </a:lnTo>
                <a:lnTo>
                  <a:pt x="1851966" y="230981"/>
                </a:lnTo>
                <a:lnTo>
                  <a:pt x="1836908" y="185701"/>
                </a:lnTo>
                <a:lnTo>
                  <a:pt x="1815246" y="143893"/>
                </a:lnTo>
                <a:lnTo>
                  <a:pt x="1787609" y="106182"/>
                </a:lnTo>
                <a:lnTo>
                  <a:pt x="1754621" y="73194"/>
                </a:lnTo>
                <a:lnTo>
                  <a:pt x="1716910" y="45557"/>
                </a:lnTo>
                <a:lnTo>
                  <a:pt x="1675102" y="23895"/>
                </a:lnTo>
                <a:lnTo>
                  <a:pt x="1629822" y="8837"/>
                </a:lnTo>
                <a:lnTo>
                  <a:pt x="1581698" y="1008"/>
                </a:lnTo>
                <a:lnTo>
                  <a:pt x="155676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3399" y="1193154"/>
            <a:ext cx="6099810" cy="444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792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微软雅黑"/>
                <a:cs typeface="微软雅黑"/>
              </a:rPr>
              <a:t>简介</a:t>
            </a:r>
            <a:endParaRPr sz="2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117475" indent="467359" algn="just">
              <a:lnSpc>
                <a:spcPct val="150100"/>
              </a:lnSpc>
            </a:pPr>
            <a:r>
              <a:rPr sz="1800" dirty="0">
                <a:solidFill>
                  <a:srgbClr val="252525"/>
                </a:solidFill>
                <a:latin typeface="微软雅黑"/>
                <a:cs typeface="微软雅黑"/>
              </a:rPr>
              <a:t>华氏医药集团是一家以客户需求为中心、创新为动力， 药学研发和临床研究为核心业务的国际化大型医药研发服务 集团。</a:t>
            </a:r>
            <a:endParaRPr sz="1800">
              <a:latin typeface="微软雅黑"/>
              <a:cs typeface="微软雅黑"/>
            </a:endParaRPr>
          </a:p>
          <a:p>
            <a:pPr marL="12700" indent="467359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252525"/>
                </a:solidFill>
                <a:latin typeface="微软雅黑"/>
                <a:cs typeface="微软雅黑"/>
              </a:rPr>
              <a:t>华氏医药集团以多元化的商业模式，赋能合作伙伴的创</a:t>
            </a:r>
            <a:endParaRPr sz="1800">
              <a:latin typeface="微软雅黑"/>
              <a:cs typeface="微软雅黑"/>
            </a:endParaRPr>
          </a:p>
          <a:p>
            <a:pPr marL="12700" marR="135255">
              <a:lnSpc>
                <a:spcPct val="150000"/>
              </a:lnSpc>
            </a:pPr>
            <a:r>
              <a:rPr sz="1800" dirty="0">
                <a:solidFill>
                  <a:srgbClr val="252525"/>
                </a:solidFill>
                <a:latin typeface="微软雅黑"/>
                <a:cs typeface="微软雅黑"/>
              </a:rPr>
              <a:t>新和发展，加速产品的开发和上市，为医药健康产业提供全 方位的解决方案。</a:t>
            </a:r>
            <a:endParaRPr sz="1800">
              <a:latin typeface="微软雅黑"/>
              <a:cs typeface="微软雅黑"/>
            </a:endParaRPr>
          </a:p>
          <a:p>
            <a:pPr marL="12700" marR="5080" indent="467359" algn="just">
              <a:lnSpc>
                <a:spcPts val="3240"/>
              </a:lnSpc>
              <a:spcBef>
                <a:spcPts val="285"/>
              </a:spcBef>
            </a:pPr>
            <a:r>
              <a:rPr sz="1800" dirty="0">
                <a:solidFill>
                  <a:srgbClr val="252525"/>
                </a:solidFill>
                <a:latin typeface="微软雅黑"/>
                <a:cs typeface="微软雅黑"/>
              </a:rPr>
              <a:t>华氏医药集团现</a:t>
            </a:r>
            <a:r>
              <a:rPr sz="1800" spc="-20" dirty="0">
                <a:solidFill>
                  <a:srgbClr val="252525"/>
                </a:solidFill>
                <a:latin typeface="微软雅黑"/>
                <a:cs typeface="微软雅黑"/>
              </a:rPr>
              <a:t>有</a:t>
            </a:r>
            <a:r>
              <a:rPr sz="1800" spc="-5" dirty="0">
                <a:solidFill>
                  <a:srgbClr val="252525"/>
                </a:solidFill>
                <a:latin typeface="微软雅黑"/>
                <a:cs typeface="微软雅黑"/>
              </a:rPr>
              <a:t>130</a:t>
            </a:r>
            <a:r>
              <a:rPr sz="1800" dirty="0">
                <a:solidFill>
                  <a:srgbClr val="252525"/>
                </a:solidFill>
                <a:latin typeface="微软雅黑"/>
                <a:cs typeface="微软雅黑"/>
              </a:rPr>
              <a:t>0</a:t>
            </a:r>
            <a:r>
              <a:rPr sz="1800" spc="-5" dirty="0">
                <a:solidFill>
                  <a:srgbClr val="252525"/>
                </a:solidFill>
                <a:latin typeface="微软雅黑"/>
                <a:cs typeface="微软雅黑"/>
              </a:rPr>
              <a:t>人，4万平方米实验基地</a:t>
            </a:r>
            <a:r>
              <a:rPr sz="1800" dirty="0">
                <a:solidFill>
                  <a:srgbClr val="252525"/>
                </a:solidFill>
                <a:latin typeface="微软雅黑"/>
                <a:cs typeface="微软雅黑"/>
              </a:rPr>
              <a:t>，</a:t>
            </a:r>
            <a:r>
              <a:rPr sz="1800" spc="-5" dirty="0">
                <a:solidFill>
                  <a:srgbClr val="252525"/>
                </a:solidFill>
                <a:latin typeface="微软雅黑"/>
                <a:cs typeface="微软雅黑"/>
              </a:rPr>
              <a:t>6大核 </a:t>
            </a:r>
            <a:r>
              <a:rPr sz="1800" dirty="0">
                <a:solidFill>
                  <a:srgbClr val="252525"/>
                </a:solidFill>
                <a:latin typeface="微软雅黑"/>
                <a:cs typeface="微软雅黑"/>
              </a:rPr>
              <a:t>心业务板块，已参与了为200多个合作伙伴的150多个产品的 开发，130多个临床项目的研究。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97268" y="1941576"/>
            <a:ext cx="4088129" cy="3765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6434" y="1375938"/>
            <a:ext cx="4556125" cy="3783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1150" algn="l"/>
              </a:tabLst>
            </a:pPr>
            <a:r>
              <a:rPr sz="1800" spc="-755" dirty="0">
                <a:latin typeface="Segoe UI Emoji"/>
                <a:cs typeface="Segoe UI Emoji"/>
              </a:rPr>
              <a:t>⚫	</a:t>
            </a:r>
            <a:r>
              <a:rPr sz="1800" spc="40" dirty="0">
                <a:latin typeface="微软雅黑"/>
                <a:cs typeface="微软雅黑"/>
              </a:rPr>
              <a:t>完</a:t>
            </a:r>
            <a:r>
              <a:rPr sz="1800" spc="55" dirty="0">
                <a:latin typeface="微软雅黑"/>
                <a:cs typeface="微软雅黑"/>
              </a:rPr>
              <a:t>备</a:t>
            </a:r>
            <a:r>
              <a:rPr sz="1800" spc="40" dirty="0">
                <a:latin typeface="微软雅黑"/>
                <a:cs typeface="微软雅黑"/>
              </a:rPr>
              <a:t>的</a:t>
            </a:r>
            <a:r>
              <a:rPr sz="1800" spc="55" dirty="0">
                <a:latin typeface="微软雅黑"/>
                <a:cs typeface="微软雅黑"/>
              </a:rPr>
              <a:t>审计</a:t>
            </a:r>
            <a:r>
              <a:rPr sz="1800" spc="40" dirty="0">
                <a:latin typeface="微软雅黑"/>
                <a:cs typeface="微软雅黑"/>
              </a:rPr>
              <a:t>追踪</a:t>
            </a:r>
            <a:r>
              <a:rPr sz="1800" spc="55" dirty="0">
                <a:latin typeface="微软雅黑"/>
                <a:cs typeface="微软雅黑"/>
              </a:rPr>
              <a:t>工</a:t>
            </a:r>
            <a:r>
              <a:rPr sz="1800" spc="60" dirty="0">
                <a:latin typeface="微软雅黑"/>
                <a:cs typeface="微软雅黑"/>
              </a:rPr>
              <a:t>作</a:t>
            </a:r>
            <a:r>
              <a:rPr sz="1800" spc="55" dirty="0">
                <a:latin typeface="微软雅黑"/>
                <a:cs typeface="微软雅黑"/>
              </a:rPr>
              <a:t>，符</a:t>
            </a:r>
            <a:r>
              <a:rPr sz="1800" spc="40" dirty="0">
                <a:latin typeface="微软雅黑"/>
                <a:cs typeface="微软雅黑"/>
              </a:rPr>
              <a:t>合数</a:t>
            </a:r>
            <a:r>
              <a:rPr sz="1800" spc="55" dirty="0">
                <a:latin typeface="微软雅黑"/>
                <a:cs typeface="微软雅黑"/>
              </a:rPr>
              <a:t>据</a:t>
            </a:r>
            <a:r>
              <a:rPr sz="1800" spc="40" dirty="0">
                <a:latin typeface="微软雅黑"/>
                <a:cs typeface="微软雅黑"/>
              </a:rPr>
              <a:t>真实</a:t>
            </a:r>
            <a:r>
              <a:rPr sz="1800" spc="70" dirty="0">
                <a:latin typeface="微软雅黑"/>
                <a:cs typeface="微软雅黑"/>
              </a:rPr>
              <a:t>性</a:t>
            </a:r>
            <a:r>
              <a:rPr sz="1800" dirty="0">
                <a:latin typeface="微软雅黑"/>
                <a:cs typeface="微软雅黑"/>
              </a:rPr>
              <a:t>、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latin typeface="微软雅黑"/>
                <a:cs typeface="微软雅黑"/>
              </a:rPr>
              <a:t>完整</a:t>
            </a:r>
            <a:r>
              <a:rPr sz="1800" spc="-5" dirty="0">
                <a:latin typeface="微软雅黑"/>
                <a:cs typeface="微软雅黑"/>
              </a:rPr>
              <a:t>性</a:t>
            </a:r>
            <a:r>
              <a:rPr sz="1800" dirty="0">
                <a:latin typeface="微软雅黑"/>
                <a:cs typeface="微软雅黑"/>
              </a:rPr>
              <a:t>、可溯源的要求。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233679">
              <a:lnSpc>
                <a:spcPct val="130100"/>
              </a:lnSpc>
              <a:tabLst>
                <a:tab pos="311150" algn="l"/>
              </a:tabLst>
            </a:pPr>
            <a:r>
              <a:rPr sz="1800" spc="-755" dirty="0">
                <a:latin typeface="Segoe UI Emoji"/>
                <a:cs typeface="Segoe UI Emoji"/>
              </a:rPr>
              <a:t>⚫	</a:t>
            </a:r>
            <a:r>
              <a:rPr sz="1800" spc="55" dirty="0">
                <a:latin typeface="微软雅黑"/>
                <a:cs typeface="微软雅黑"/>
              </a:rPr>
              <a:t>质量控制</a:t>
            </a:r>
            <a:r>
              <a:rPr sz="1800" spc="45" dirty="0">
                <a:latin typeface="微软雅黑"/>
                <a:cs typeface="微软雅黑"/>
              </a:rPr>
              <a:t>和</a:t>
            </a:r>
            <a:r>
              <a:rPr sz="1800" spc="55" dirty="0">
                <a:latin typeface="微软雅黑"/>
                <a:cs typeface="微软雅黑"/>
              </a:rPr>
              <a:t>检测配</a:t>
            </a:r>
            <a:r>
              <a:rPr sz="1800" spc="45" dirty="0">
                <a:latin typeface="微软雅黑"/>
                <a:cs typeface="微软雅黑"/>
              </a:rPr>
              <a:t>有</a:t>
            </a:r>
            <a:r>
              <a:rPr sz="1800" spc="55" dirty="0">
                <a:latin typeface="微软雅黑"/>
                <a:cs typeface="微软雅黑"/>
              </a:rPr>
              <a:t>双</a:t>
            </a:r>
            <a:r>
              <a:rPr sz="1800" spc="45" dirty="0">
                <a:latin typeface="微软雅黑"/>
                <a:cs typeface="微软雅黑"/>
              </a:rPr>
              <a:t>网</a:t>
            </a:r>
            <a:r>
              <a:rPr sz="1800" spc="55" dirty="0">
                <a:latin typeface="微软雅黑"/>
                <a:cs typeface="微软雅黑"/>
              </a:rPr>
              <a:t>络版系</a:t>
            </a:r>
            <a:r>
              <a:rPr sz="1800" spc="80" dirty="0">
                <a:latin typeface="微软雅黑"/>
                <a:cs typeface="微软雅黑"/>
              </a:rPr>
              <a:t>统</a:t>
            </a:r>
            <a:r>
              <a:rPr sz="1800" spc="60" dirty="0">
                <a:latin typeface="微软雅黑"/>
                <a:cs typeface="微软雅黑"/>
              </a:rPr>
              <a:t>，</a:t>
            </a:r>
            <a:r>
              <a:rPr sz="1800" dirty="0">
                <a:latin typeface="微软雅黑"/>
                <a:cs typeface="微软雅黑"/>
              </a:rPr>
              <a:t>实 验数据海</a:t>
            </a:r>
            <a:r>
              <a:rPr sz="1800" spc="-10" dirty="0">
                <a:latin typeface="微软雅黑"/>
                <a:cs typeface="微软雅黑"/>
              </a:rPr>
              <a:t>南</a:t>
            </a:r>
            <a:r>
              <a:rPr sz="1800" dirty="0">
                <a:latin typeface="微软雅黑"/>
                <a:cs typeface="微软雅黑"/>
              </a:rPr>
              <a:t>、北京异地双备份。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latin typeface="微软雅黑"/>
                <a:cs typeface="微软雅黑"/>
              </a:rPr>
              <a:t>√ I</a:t>
            </a:r>
            <a:r>
              <a:rPr sz="1800" spc="5" dirty="0">
                <a:latin typeface="微软雅黑"/>
                <a:cs typeface="微软雅黑"/>
              </a:rPr>
              <a:t>S</a:t>
            </a:r>
            <a:r>
              <a:rPr sz="1800" spc="-20" dirty="0">
                <a:latin typeface="微软雅黑"/>
                <a:cs typeface="微软雅黑"/>
              </a:rPr>
              <a:t>O</a:t>
            </a:r>
            <a:r>
              <a:rPr sz="1800" dirty="0">
                <a:latin typeface="微软雅黑"/>
                <a:cs typeface="微软雅黑"/>
              </a:rPr>
              <a:t>9001质量管理认证；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latin typeface="微软雅黑"/>
                <a:cs typeface="微软雅黑"/>
              </a:rPr>
              <a:t>√ 知识产权管理体系认证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latin typeface="微软雅黑"/>
                <a:cs typeface="微软雅黑"/>
              </a:rPr>
              <a:t>√ </a:t>
            </a:r>
            <a:r>
              <a:rPr sz="1800" spc="-15" dirty="0">
                <a:latin typeface="微软雅黑"/>
                <a:cs typeface="微软雅黑"/>
              </a:rPr>
              <a:t>P</a:t>
            </a:r>
            <a:r>
              <a:rPr sz="1800" spc="-10" dirty="0">
                <a:latin typeface="微软雅黑"/>
                <a:cs typeface="微软雅黑"/>
              </a:rPr>
              <a:t>M</a:t>
            </a:r>
            <a:r>
              <a:rPr sz="1800" spc="-15" dirty="0">
                <a:latin typeface="微软雅黑"/>
                <a:cs typeface="微软雅黑"/>
              </a:rPr>
              <a:t>P</a:t>
            </a:r>
            <a:r>
              <a:rPr sz="1800" dirty="0">
                <a:latin typeface="微软雅黑"/>
                <a:cs typeface="微软雅黑"/>
              </a:rPr>
              <a:t>项目管理体系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latin typeface="微软雅黑"/>
                <a:cs typeface="微软雅黑"/>
              </a:rPr>
              <a:t>√ </a:t>
            </a:r>
            <a:r>
              <a:rPr sz="1800" spc="-15" dirty="0">
                <a:latin typeface="微软雅黑"/>
                <a:cs typeface="微软雅黑"/>
              </a:rPr>
              <a:t>CN</a:t>
            </a:r>
            <a:r>
              <a:rPr sz="1800" spc="-10" dirty="0">
                <a:latin typeface="微软雅黑"/>
                <a:cs typeface="微软雅黑"/>
              </a:rPr>
              <a:t>A</a:t>
            </a:r>
            <a:r>
              <a:rPr sz="1800" dirty="0">
                <a:latin typeface="微软雅黑"/>
                <a:cs typeface="微软雅黑"/>
              </a:rPr>
              <a:t>S认可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latin typeface="微软雅黑"/>
                <a:cs typeface="微软雅黑"/>
              </a:rPr>
              <a:t>√ 临床质量管理体</a:t>
            </a:r>
            <a:r>
              <a:rPr sz="1800" spc="-15" dirty="0">
                <a:latin typeface="微软雅黑"/>
                <a:cs typeface="微软雅黑"/>
              </a:rPr>
              <a:t>系</a:t>
            </a:r>
            <a:r>
              <a:rPr sz="1800" spc="-10" dirty="0">
                <a:latin typeface="微软雅黑"/>
                <a:cs typeface="微软雅黑"/>
              </a:rPr>
              <a:t>(</a:t>
            </a:r>
            <a:r>
              <a:rPr sz="1800" spc="-70" dirty="0">
                <a:latin typeface="微软雅黑"/>
                <a:cs typeface="微软雅黑"/>
              </a:rPr>
              <a:t>C</a:t>
            </a:r>
            <a:r>
              <a:rPr sz="1800" dirty="0">
                <a:latin typeface="微软雅黑"/>
                <a:cs typeface="微软雅黑"/>
              </a:rPr>
              <a:t>QM</a:t>
            </a:r>
            <a:r>
              <a:rPr sz="1800" spc="5" dirty="0">
                <a:latin typeface="微软雅黑"/>
                <a:cs typeface="微软雅黑"/>
              </a:rPr>
              <a:t>S</a:t>
            </a:r>
            <a:r>
              <a:rPr sz="1800" spc="-10" dirty="0">
                <a:latin typeface="微软雅黑"/>
                <a:cs typeface="微软雅黑"/>
              </a:rPr>
              <a:t>)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0928" y="1664207"/>
            <a:ext cx="2244852" cy="2922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0" y="1859279"/>
            <a:ext cx="1674876" cy="2353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73340" y="1664207"/>
            <a:ext cx="2229484" cy="2922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68411" y="1859279"/>
            <a:ext cx="1659636" cy="2353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30511" y="1711451"/>
            <a:ext cx="2227961" cy="2875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25583" y="1906523"/>
            <a:ext cx="1658112" cy="2305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企业资质</a:t>
            </a:r>
          </a:p>
        </p:txBody>
      </p:sp>
      <p:sp>
        <p:nvSpPr>
          <p:cNvPr id="10" name="object 10"/>
          <p:cNvSpPr/>
          <p:nvPr/>
        </p:nvSpPr>
        <p:spPr>
          <a:xfrm>
            <a:off x="3364991" y="5681471"/>
            <a:ext cx="5542788" cy="739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66413" y="5909784"/>
            <a:ext cx="4140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华氏医药集团拥有丰富的监管及核查经验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6051803"/>
            <a:ext cx="3364865" cy="0"/>
          </a:xfrm>
          <a:custGeom>
            <a:avLst/>
            <a:gdLst/>
            <a:ahLst/>
            <a:cxnLst/>
            <a:rect l="l" t="t" r="r" b="b"/>
            <a:pathLst>
              <a:path w="3364865">
                <a:moveTo>
                  <a:pt x="0" y="0"/>
                </a:moveTo>
                <a:lnTo>
                  <a:pt x="3364611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07780" y="6022847"/>
            <a:ext cx="3284220" cy="29845"/>
          </a:xfrm>
          <a:custGeom>
            <a:avLst/>
            <a:gdLst/>
            <a:ahLst/>
            <a:cxnLst/>
            <a:rect l="l" t="t" r="r" b="b"/>
            <a:pathLst>
              <a:path w="3284220" h="29845">
                <a:moveTo>
                  <a:pt x="0" y="29362"/>
                </a:moveTo>
                <a:lnTo>
                  <a:pt x="3284219" y="4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0655" y="1594103"/>
            <a:ext cx="1284731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4627" y="1534667"/>
            <a:ext cx="1658112" cy="1239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0464" y="1592580"/>
            <a:ext cx="1400556" cy="1069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4367" y="2837688"/>
            <a:ext cx="1406652" cy="1083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6360" y="2909316"/>
            <a:ext cx="1374648" cy="1011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8659" y="1592580"/>
            <a:ext cx="1406652" cy="1068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6355" y="2830067"/>
            <a:ext cx="1406652" cy="1016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0464" y="4094988"/>
            <a:ext cx="1405127" cy="10576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7511" y="4094988"/>
            <a:ext cx="1400556" cy="10576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63411" y="4094988"/>
            <a:ext cx="1386839" cy="10576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9972" y="4105655"/>
            <a:ext cx="1423416" cy="1046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0252" y="2816351"/>
            <a:ext cx="1423416" cy="10530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57871" y="1577339"/>
            <a:ext cx="1516379" cy="10835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24543" y="1606296"/>
            <a:ext cx="1516379" cy="10835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74252" y="2808732"/>
            <a:ext cx="1519427" cy="10835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5971" y="4105655"/>
            <a:ext cx="1440179" cy="1060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83395" y="4114800"/>
            <a:ext cx="1520952" cy="10378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18076" y="2840735"/>
            <a:ext cx="1427988" cy="10195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企业资质</a:t>
            </a:r>
          </a:p>
        </p:txBody>
      </p:sp>
      <p:sp>
        <p:nvSpPr>
          <p:cNvPr id="21" name="object 21"/>
          <p:cNvSpPr/>
          <p:nvPr/>
        </p:nvSpPr>
        <p:spPr>
          <a:xfrm>
            <a:off x="3364991" y="5681471"/>
            <a:ext cx="5542788" cy="7391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93134" y="5908263"/>
            <a:ext cx="52857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华氏医药集团连续五年被评为“年度中</a:t>
            </a:r>
            <a:r>
              <a:rPr sz="1800" b="1" spc="5" dirty="0">
                <a:solidFill>
                  <a:srgbClr val="FFFFFF"/>
                </a:solidFill>
                <a:latin typeface="微软雅黑"/>
                <a:cs typeface="微软雅黑"/>
              </a:rPr>
              <a:t>国</a:t>
            </a:r>
            <a:r>
              <a:rPr sz="18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8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0</a:t>
            </a: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强”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051803"/>
            <a:ext cx="3364865" cy="0"/>
          </a:xfrm>
          <a:custGeom>
            <a:avLst/>
            <a:gdLst/>
            <a:ahLst/>
            <a:cxnLst/>
            <a:rect l="l" t="t" r="r" b="b"/>
            <a:pathLst>
              <a:path w="3364865">
                <a:moveTo>
                  <a:pt x="0" y="0"/>
                </a:moveTo>
                <a:lnTo>
                  <a:pt x="3364611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07780" y="6022847"/>
            <a:ext cx="3284220" cy="29845"/>
          </a:xfrm>
          <a:custGeom>
            <a:avLst/>
            <a:gdLst/>
            <a:ahLst/>
            <a:cxnLst/>
            <a:rect l="l" t="t" r="r" b="b"/>
            <a:pathLst>
              <a:path w="3284220" h="29845">
                <a:moveTo>
                  <a:pt x="0" y="29362"/>
                </a:moveTo>
                <a:lnTo>
                  <a:pt x="3284219" y="4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73539"/>
            <a:ext cx="12189714" cy="256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24528" y="2060448"/>
            <a:ext cx="3148583" cy="894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38042" y="3745719"/>
            <a:ext cx="596773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07385" algn="l"/>
              </a:tabLst>
            </a:pPr>
            <a:r>
              <a:rPr sz="3600" b="1" spc="5" dirty="0">
                <a:solidFill>
                  <a:srgbClr val="252525"/>
                </a:solidFill>
                <a:latin typeface="Microsoft JhengHei"/>
                <a:cs typeface="Microsoft JhengHei"/>
              </a:rPr>
              <a:t>赋能医</a:t>
            </a:r>
            <a:r>
              <a:rPr sz="3600" b="1" dirty="0">
                <a:solidFill>
                  <a:srgbClr val="252525"/>
                </a:solidFill>
                <a:latin typeface="Microsoft JhengHei"/>
                <a:cs typeface="Microsoft JhengHei"/>
              </a:rPr>
              <a:t>药创新	加</a:t>
            </a:r>
            <a:r>
              <a:rPr sz="3600" b="1" spc="10" dirty="0">
                <a:solidFill>
                  <a:srgbClr val="252525"/>
                </a:solidFill>
                <a:latin typeface="Microsoft JhengHei"/>
                <a:cs typeface="Microsoft JhengHei"/>
              </a:rPr>
              <a:t>速</a:t>
            </a:r>
            <a:r>
              <a:rPr sz="3600" b="1" dirty="0">
                <a:solidFill>
                  <a:srgbClr val="252525"/>
                </a:solidFill>
                <a:latin typeface="Microsoft JhengHei"/>
                <a:cs typeface="Microsoft JhengHei"/>
              </a:rPr>
              <a:t>行业发展</a:t>
            </a:r>
            <a:endParaRPr sz="36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2751" y="4929302"/>
            <a:ext cx="448691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7665" algn="l"/>
              </a:tabLst>
            </a:pPr>
            <a:r>
              <a:rPr sz="1400" b="1" dirty="0">
                <a:latin typeface="微软雅黑"/>
                <a:cs typeface="微软雅黑"/>
              </a:rPr>
              <a:t>地	址：</a:t>
            </a:r>
            <a:r>
              <a:rPr sz="1400" b="1" spc="-10" dirty="0">
                <a:latin typeface="微软雅黑"/>
                <a:cs typeface="微软雅黑"/>
              </a:rPr>
              <a:t> </a:t>
            </a:r>
            <a:endParaRPr lang="en-US" altLang="zh-CN" sz="1400" b="1" spc="-10" dirty="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tabLst>
                <a:tab pos="367665" algn="l"/>
              </a:tabLst>
            </a:pPr>
            <a:r>
              <a:rPr lang="zh-CN" altLang="en-US" sz="1400" b="1" spc="-10" dirty="0">
                <a:latin typeface="微软雅黑"/>
                <a:cs typeface="微软雅黑"/>
              </a:rPr>
              <a:t>集团管理中心、临床研究（北京华氏康源）：</a:t>
            </a:r>
            <a:r>
              <a:rPr sz="1400" b="1" dirty="0">
                <a:latin typeface="微软雅黑"/>
                <a:cs typeface="微软雅黑"/>
              </a:rPr>
              <a:t>北京市朝阳区朝外大街1</a:t>
            </a:r>
            <a:r>
              <a:rPr sz="1400" b="1" spc="-15" dirty="0">
                <a:latin typeface="微软雅黑"/>
                <a:cs typeface="微软雅黑"/>
              </a:rPr>
              <a:t>8</a:t>
            </a:r>
            <a:r>
              <a:rPr sz="1400" b="1" dirty="0">
                <a:latin typeface="微软雅黑"/>
                <a:cs typeface="微软雅黑"/>
              </a:rPr>
              <a:t>号丰</a:t>
            </a:r>
            <a:r>
              <a:rPr sz="1400" b="1" spc="-15" dirty="0">
                <a:latin typeface="微软雅黑"/>
                <a:cs typeface="微软雅黑"/>
              </a:rPr>
              <a:t>联</a:t>
            </a:r>
            <a:r>
              <a:rPr sz="1400" b="1" dirty="0">
                <a:latin typeface="微软雅黑"/>
                <a:cs typeface="微软雅黑"/>
              </a:rPr>
              <a:t>广场</a:t>
            </a:r>
            <a:endParaRPr lang="en-US" altLang="zh-CN" sz="1400" b="1" dirty="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tabLst>
                <a:tab pos="367665" algn="l"/>
              </a:tabLst>
            </a:pPr>
            <a:endParaRPr lang="en-US" altLang="zh-CN" sz="1400" b="1" dirty="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tabLst>
                <a:tab pos="367665" algn="l"/>
              </a:tabLst>
            </a:pPr>
            <a:r>
              <a:rPr lang="zh-CN" altLang="en-US" sz="1400" b="1" dirty="0">
                <a:latin typeface="微软雅黑"/>
                <a:cs typeface="微软雅黑"/>
              </a:rPr>
              <a:t>北京临床前研究实验室（北京鑫开元医药）： 北京亦庄经济技术开发区经海四路</a:t>
            </a:r>
            <a:r>
              <a:rPr lang="en-US" altLang="zh-CN" sz="1400" b="1" dirty="0">
                <a:latin typeface="微软雅黑"/>
                <a:cs typeface="微软雅黑"/>
              </a:rPr>
              <a:t>156</a:t>
            </a:r>
            <a:r>
              <a:rPr lang="zh-CN" altLang="en-US" sz="1400" b="1" dirty="0">
                <a:latin typeface="微软雅黑"/>
                <a:cs typeface="微软雅黑"/>
              </a:rPr>
              <a:t>号经海产业园</a:t>
            </a:r>
            <a:r>
              <a:rPr lang="en-US" altLang="zh-CN" sz="1400" b="1" dirty="0">
                <a:latin typeface="微软雅黑"/>
                <a:cs typeface="微软雅黑"/>
              </a:rPr>
              <a:t>8</a:t>
            </a:r>
            <a:r>
              <a:rPr lang="zh-CN" altLang="en-US" sz="1400" b="1" dirty="0">
                <a:latin typeface="微软雅黑"/>
                <a:cs typeface="微软雅黑"/>
              </a:rPr>
              <a:t>号楼</a:t>
            </a:r>
            <a:endParaRPr lang="en-US" altLang="zh-CN" sz="1400" b="1" dirty="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tabLst>
                <a:tab pos="367665" algn="l"/>
              </a:tabLst>
            </a:pPr>
            <a:r>
              <a:rPr lang="zh-CN" altLang="en-US" sz="1400" b="1" dirty="0">
                <a:latin typeface="微软雅黑"/>
                <a:cs typeface="微软雅黑"/>
              </a:rPr>
              <a:t>网址：</a:t>
            </a:r>
            <a:r>
              <a:rPr lang="en-US" altLang="zh-CN" sz="1400" b="1" dirty="0">
                <a:latin typeface="微软雅黑"/>
                <a:cs typeface="微软雅黑"/>
              </a:rPr>
              <a:t>www.xkypharm.com</a:t>
            </a:r>
          </a:p>
          <a:p>
            <a:pPr marL="12700">
              <a:lnSpc>
                <a:spcPct val="100000"/>
              </a:lnSpc>
              <a:tabLst>
                <a:tab pos="367665" algn="l"/>
              </a:tabLst>
            </a:pPr>
            <a:endParaRPr sz="1400" dirty="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71916" y="4797552"/>
            <a:ext cx="1156716" cy="1156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41119"/>
            <a:ext cx="12192000" cy="4899660"/>
          </a:xfrm>
          <a:custGeom>
            <a:avLst/>
            <a:gdLst/>
            <a:ahLst/>
            <a:cxnLst/>
            <a:rect l="l" t="t" r="r" b="b"/>
            <a:pathLst>
              <a:path w="12192000" h="4899660">
                <a:moveTo>
                  <a:pt x="0" y="4899660"/>
                </a:moveTo>
                <a:lnTo>
                  <a:pt x="12192000" y="4899660"/>
                </a:lnTo>
                <a:lnTo>
                  <a:pt x="12192000" y="0"/>
                </a:lnTo>
                <a:lnTo>
                  <a:pt x="0" y="0"/>
                </a:lnTo>
                <a:lnTo>
                  <a:pt x="0" y="489966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848" y="1754123"/>
            <a:ext cx="2292096" cy="2081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34043" y="1830323"/>
            <a:ext cx="2478024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904" y="5234940"/>
            <a:ext cx="2383790" cy="0"/>
          </a:xfrm>
          <a:custGeom>
            <a:avLst/>
            <a:gdLst/>
            <a:ahLst/>
            <a:cxnLst/>
            <a:rect l="l" t="t" r="r" b="b"/>
            <a:pathLst>
              <a:path w="2383790">
                <a:moveTo>
                  <a:pt x="0" y="0"/>
                </a:moveTo>
                <a:lnTo>
                  <a:pt x="2383282" y="0"/>
                </a:lnTo>
              </a:path>
            </a:pathLst>
          </a:custGeom>
          <a:ln w="952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9284" y="5234940"/>
            <a:ext cx="2383790" cy="0"/>
          </a:xfrm>
          <a:custGeom>
            <a:avLst/>
            <a:gdLst/>
            <a:ahLst/>
            <a:cxnLst/>
            <a:rect l="l" t="t" r="r" b="b"/>
            <a:pathLst>
              <a:path w="2383790">
                <a:moveTo>
                  <a:pt x="0" y="0"/>
                </a:moveTo>
                <a:lnTo>
                  <a:pt x="2383282" y="0"/>
                </a:lnTo>
              </a:path>
            </a:pathLst>
          </a:custGeom>
          <a:ln w="952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83040" y="5234940"/>
            <a:ext cx="2383790" cy="0"/>
          </a:xfrm>
          <a:custGeom>
            <a:avLst/>
            <a:gdLst/>
            <a:ahLst/>
            <a:cxnLst/>
            <a:rect l="l" t="t" r="r" b="b"/>
            <a:pathLst>
              <a:path w="2383790">
                <a:moveTo>
                  <a:pt x="0" y="0"/>
                </a:moveTo>
                <a:lnTo>
                  <a:pt x="2383281" y="0"/>
                </a:lnTo>
              </a:path>
            </a:pathLst>
          </a:custGeom>
          <a:ln w="952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6700" y="1542288"/>
            <a:ext cx="0" cy="4417695"/>
          </a:xfrm>
          <a:custGeom>
            <a:avLst/>
            <a:gdLst/>
            <a:ahLst/>
            <a:cxnLst/>
            <a:rect l="l" t="t" r="r" b="b"/>
            <a:pathLst>
              <a:path h="4417695">
                <a:moveTo>
                  <a:pt x="0" y="0"/>
                </a:moveTo>
                <a:lnTo>
                  <a:pt x="0" y="441721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24443" y="1542288"/>
            <a:ext cx="0" cy="4417695"/>
          </a:xfrm>
          <a:custGeom>
            <a:avLst/>
            <a:gdLst/>
            <a:ahLst/>
            <a:cxnLst/>
            <a:rect l="l" t="t" r="r" b="b"/>
            <a:pathLst>
              <a:path h="4417695">
                <a:moveTo>
                  <a:pt x="0" y="0"/>
                </a:moveTo>
                <a:lnTo>
                  <a:pt x="0" y="441721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国际化布局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00352" y="4366236"/>
            <a:ext cx="1296670" cy="707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5080" indent="-254635">
              <a:lnSpc>
                <a:spcPct val="140100"/>
              </a:lnSpc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美国波</a:t>
            </a:r>
            <a:r>
              <a:rPr sz="2000" spc="-15" dirty="0">
                <a:solidFill>
                  <a:srgbClr val="FFFFFF"/>
                </a:solidFill>
                <a:latin typeface="黑体"/>
                <a:cs typeface="黑体"/>
              </a:rPr>
              <a:t>士</a:t>
            </a: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顿 加拿大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2538" y="4362807"/>
            <a:ext cx="2820670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43000">
              <a:lnSpc>
                <a:spcPct val="140000"/>
              </a:lnSpc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中国 北京、</a:t>
            </a:r>
            <a:r>
              <a:rPr sz="2000" spc="-15" dirty="0">
                <a:solidFill>
                  <a:srgbClr val="FFFFFF"/>
                </a:solidFill>
                <a:latin typeface="黑体"/>
                <a:cs typeface="黑体"/>
              </a:rPr>
              <a:t>上</a:t>
            </a: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海</a:t>
            </a:r>
            <a:r>
              <a:rPr sz="2000" spc="-15" dirty="0">
                <a:solidFill>
                  <a:srgbClr val="FFFFFF"/>
                </a:solidFill>
                <a:latin typeface="黑体"/>
                <a:cs typeface="黑体"/>
              </a:rPr>
              <a:t>、</a:t>
            </a: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成都、</a:t>
            </a:r>
            <a:r>
              <a:rPr sz="2000" spc="-15" dirty="0">
                <a:solidFill>
                  <a:srgbClr val="FFFFFF"/>
                </a:solidFill>
                <a:latin typeface="黑体"/>
                <a:cs typeface="黑体"/>
              </a:rPr>
              <a:t>海</a:t>
            </a: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南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88526" y="4373856"/>
            <a:ext cx="1554480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5904">
              <a:lnSpc>
                <a:spcPct val="140000"/>
              </a:lnSpc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澳大利亚 悉尼、</a:t>
            </a:r>
            <a:r>
              <a:rPr sz="2000" b="1" spc="-20" dirty="0">
                <a:solidFill>
                  <a:srgbClr val="FFFF00"/>
                </a:solidFill>
                <a:latin typeface="黑体"/>
                <a:cs typeface="黑体"/>
              </a:rPr>
              <a:t>墨</a:t>
            </a:r>
            <a:r>
              <a:rPr sz="2000" b="1" spc="-10" dirty="0">
                <a:solidFill>
                  <a:srgbClr val="FFFF00"/>
                </a:solidFill>
                <a:latin typeface="黑体"/>
                <a:cs typeface="黑体"/>
              </a:rPr>
              <a:t>尔</a:t>
            </a:r>
            <a:r>
              <a:rPr sz="2000" b="1" spc="-20" dirty="0">
                <a:solidFill>
                  <a:srgbClr val="FFFF00"/>
                </a:solidFill>
                <a:latin typeface="黑体"/>
                <a:cs typeface="黑体"/>
              </a:rPr>
              <a:t>本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27091" y="2080005"/>
            <a:ext cx="2216581" cy="1787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9567" y="308915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5" h="73660">
                <a:moveTo>
                  <a:pt x="35361" y="0"/>
                </a:moveTo>
                <a:lnTo>
                  <a:pt x="21566" y="3000"/>
                </a:lnTo>
                <a:lnTo>
                  <a:pt x="10329" y="10864"/>
                </a:lnTo>
                <a:lnTo>
                  <a:pt x="2768" y="22439"/>
                </a:lnTo>
                <a:lnTo>
                  <a:pt x="0" y="36573"/>
                </a:lnTo>
                <a:lnTo>
                  <a:pt x="25" y="37970"/>
                </a:lnTo>
                <a:lnTo>
                  <a:pt x="3220" y="51712"/>
                </a:lnTo>
                <a:lnTo>
                  <a:pt x="11083" y="62887"/>
                </a:lnTo>
                <a:lnTo>
                  <a:pt x="22649" y="70393"/>
                </a:lnTo>
                <a:lnTo>
                  <a:pt x="36951" y="73131"/>
                </a:lnTo>
                <a:lnTo>
                  <a:pt x="50504" y="69930"/>
                </a:lnTo>
                <a:lnTo>
                  <a:pt x="61519" y="61939"/>
                </a:lnTo>
                <a:lnTo>
                  <a:pt x="68917" y="50196"/>
                </a:lnTo>
                <a:lnTo>
                  <a:pt x="71618" y="35740"/>
                </a:lnTo>
                <a:lnTo>
                  <a:pt x="68581" y="21798"/>
                </a:lnTo>
                <a:lnTo>
                  <a:pt x="60822" y="10440"/>
                </a:lnTo>
                <a:lnTo>
                  <a:pt x="49397" y="2797"/>
                </a:lnTo>
                <a:lnTo>
                  <a:pt x="353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9567" y="308915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5" h="73660">
                <a:moveTo>
                  <a:pt x="0" y="36573"/>
                </a:moveTo>
                <a:lnTo>
                  <a:pt x="2768" y="22439"/>
                </a:lnTo>
                <a:lnTo>
                  <a:pt x="10329" y="10864"/>
                </a:lnTo>
                <a:lnTo>
                  <a:pt x="21566" y="3000"/>
                </a:lnTo>
                <a:lnTo>
                  <a:pt x="35361" y="0"/>
                </a:lnTo>
                <a:lnTo>
                  <a:pt x="49397" y="2797"/>
                </a:lnTo>
                <a:lnTo>
                  <a:pt x="60822" y="10440"/>
                </a:lnTo>
                <a:lnTo>
                  <a:pt x="68581" y="21798"/>
                </a:lnTo>
                <a:lnTo>
                  <a:pt x="71618" y="35740"/>
                </a:lnTo>
                <a:lnTo>
                  <a:pt x="68917" y="50196"/>
                </a:lnTo>
                <a:lnTo>
                  <a:pt x="61519" y="61939"/>
                </a:lnTo>
                <a:lnTo>
                  <a:pt x="50504" y="69930"/>
                </a:lnTo>
                <a:lnTo>
                  <a:pt x="36951" y="73131"/>
                </a:lnTo>
                <a:lnTo>
                  <a:pt x="22649" y="70393"/>
                </a:lnTo>
                <a:lnTo>
                  <a:pt x="11083" y="62887"/>
                </a:lnTo>
                <a:lnTo>
                  <a:pt x="3220" y="51712"/>
                </a:lnTo>
                <a:lnTo>
                  <a:pt x="25" y="37970"/>
                </a:lnTo>
                <a:lnTo>
                  <a:pt x="0" y="36573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44139" y="2782826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5" h="73660">
                <a:moveTo>
                  <a:pt x="35361" y="0"/>
                </a:moveTo>
                <a:lnTo>
                  <a:pt x="21566" y="3000"/>
                </a:lnTo>
                <a:lnTo>
                  <a:pt x="10329" y="10864"/>
                </a:lnTo>
                <a:lnTo>
                  <a:pt x="2768" y="22439"/>
                </a:lnTo>
                <a:lnTo>
                  <a:pt x="0" y="36573"/>
                </a:lnTo>
                <a:lnTo>
                  <a:pt x="25" y="37970"/>
                </a:lnTo>
                <a:lnTo>
                  <a:pt x="3220" y="51712"/>
                </a:lnTo>
                <a:lnTo>
                  <a:pt x="11083" y="62887"/>
                </a:lnTo>
                <a:lnTo>
                  <a:pt x="22649" y="70393"/>
                </a:lnTo>
                <a:lnTo>
                  <a:pt x="36951" y="73131"/>
                </a:lnTo>
                <a:lnTo>
                  <a:pt x="50504" y="69930"/>
                </a:lnTo>
                <a:lnTo>
                  <a:pt x="61519" y="61939"/>
                </a:lnTo>
                <a:lnTo>
                  <a:pt x="68917" y="50196"/>
                </a:lnTo>
                <a:lnTo>
                  <a:pt x="71618" y="35740"/>
                </a:lnTo>
                <a:lnTo>
                  <a:pt x="68581" y="21798"/>
                </a:lnTo>
                <a:lnTo>
                  <a:pt x="60822" y="10440"/>
                </a:lnTo>
                <a:lnTo>
                  <a:pt x="49397" y="2797"/>
                </a:lnTo>
                <a:lnTo>
                  <a:pt x="353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44139" y="2782826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5" h="73660">
                <a:moveTo>
                  <a:pt x="0" y="36573"/>
                </a:moveTo>
                <a:lnTo>
                  <a:pt x="2768" y="22439"/>
                </a:lnTo>
                <a:lnTo>
                  <a:pt x="10329" y="10864"/>
                </a:lnTo>
                <a:lnTo>
                  <a:pt x="21566" y="3000"/>
                </a:lnTo>
                <a:lnTo>
                  <a:pt x="35361" y="0"/>
                </a:lnTo>
                <a:lnTo>
                  <a:pt x="49397" y="2797"/>
                </a:lnTo>
                <a:lnTo>
                  <a:pt x="60822" y="10440"/>
                </a:lnTo>
                <a:lnTo>
                  <a:pt x="68581" y="21798"/>
                </a:lnTo>
                <a:lnTo>
                  <a:pt x="71618" y="35740"/>
                </a:lnTo>
                <a:lnTo>
                  <a:pt x="68917" y="50196"/>
                </a:lnTo>
                <a:lnTo>
                  <a:pt x="61519" y="61939"/>
                </a:lnTo>
                <a:lnTo>
                  <a:pt x="50504" y="69930"/>
                </a:lnTo>
                <a:lnTo>
                  <a:pt x="36951" y="73131"/>
                </a:lnTo>
                <a:lnTo>
                  <a:pt x="22649" y="70393"/>
                </a:lnTo>
                <a:lnTo>
                  <a:pt x="11083" y="62887"/>
                </a:lnTo>
                <a:lnTo>
                  <a:pt x="3220" y="51712"/>
                </a:lnTo>
                <a:lnTo>
                  <a:pt x="25" y="37970"/>
                </a:lnTo>
                <a:lnTo>
                  <a:pt x="0" y="36573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64240" y="3236689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5">
                <a:moveTo>
                  <a:pt x="21975" y="0"/>
                </a:moveTo>
                <a:lnTo>
                  <a:pt x="10535" y="7658"/>
                </a:lnTo>
                <a:lnTo>
                  <a:pt x="2826" y="19060"/>
                </a:lnTo>
                <a:lnTo>
                  <a:pt x="0" y="33052"/>
                </a:lnTo>
                <a:lnTo>
                  <a:pt x="712" y="40130"/>
                </a:lnTo>
                <a:lnTo>
                  <a:pt x="5470" y="51500"/>
                </a:lnTo>
                <a:lnTo>
                  <a:pt x="14511" y="60455"/>
                </a:lnTo>
                <a:lnTo>
                  <a:pt x="27618" y="66154"/>
                </a:lnTo>
                <a:lnTo>
                  <a:pt x="44573" y="67751"/>
                </a:lnTo>
                <a:lnTo>
                  <a:pt x="55284" y="62550"/>
                </a:lnTo>
                <a:lnTo>
                  <a:pt x="63597" y="53169"/>
                </a:lnTo>
                <a:lnTo>
                  <a:pt x="68717" y="39682"/>
                </a:lnTo>
                <a:lnTo>
                  <a:pt x="69845" y="22164"/>
                </a:lnTo>
                <a:lnTo>
                  <a:pt x="64073" y="12321"/>
                </a:lnTo>
                <a:lnTo>
                  <a:pt x="54224" y="4853"/>
                </a:lnTo>
                <a:lnTo>
                  <a:pt x="40219" y="499"/>
                </a:lnTo>
                <a:lnTo>
                  <a:pt x="21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64240" y="3236689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5">
                <a:moveTo>
                  <a:pt x="0" y="33052"/>
                </a:moveTo>
                <a:lnTo>
                  <a:pt x="2826" y="19060"/>
                </a:lnTo>
                <a:lnTo>
                  <a:pt x="10535" y="7658"/>
                </a:lnTo>
                <a:lnTo>
                  <a:pt x="21975" y="0"/>
                </a:lnTo>
                <a:lnTo>
                  <a:pt x="40219" y="499"/>
                </a:lnTo>
                <a:lnTo>
                  <a:pt x="54224" y="4853"/>
                </a:lnTo>
                <a:lnTo>
                  <a:pt x="64073" y="12321"/>
                </a:lnTo>
                <a:lnTo>
                  <a:pt x="69845" y="22164"/>
                </a:lnTo>
                <a:lnTo>
                  <a:pt x="68717" y="39682"/>
                </a:lnTo>
                <a:lnTo>
                  <a:pt x="63597" y="53169"/>
                </a:lnTo>
                <a:lnTo>
                  <a:pt x="55284" y="62550"/>
                </a:lnTo>
                <a:lnTo>
                  <a:pt x="44573" y="67751"/>
                </a:lnTo>
                <a:lnTo>
                  <a:pt x="27618" y="66154"/>
                </a:lnTo>
                <a:lnTo>
                  <a:pt x="14511" y="60455"/>
                </a:lnTo>
                <a:lnTo>
                  <a:pt x="5470" y="51500"/>
                </a:lnTo>
                <a:lnTo>
                  <a:pt x="712" y="40130"/>
                </a:lnTo>
                <a:lnTo>
                  <a:pt x="0" y="33052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96956" y="3657602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60">
                <a:moveTo>
                  <a:pt x="35361" y="0"/>
                </a:moveTo>
                <a:lnTo>
                  <a:pt x="21566" y="3000"/>
                </a:lnTo>
                <a:lnTo>
                  <a:pt x="10329" y="10864"/>
                </a:lnTo>
                <a:lnTo>
                  <a:pt x="2768" y="22439"/>
                </a:lnTo>
                <a:lnTo>
                  <a:pt x="0" y="36573"/>
                </a:lnTo>
                <a:lnTo>
                  <a:pt x="25" y="37970"/>
                </a:lnTo>
                <a:lnTo>
                  <a:pt x="3220" y="51712"/>
                </a:lnTo>
                <a:lnTo>
                  <a:pt x="11083" y="62887"/>
                </a:lnTo>
                <a:lnTo>
                  <a:pt x="22649" y="70393"/>
                </a:lnTo>
                <a:lnTo>
                  <a:pt x="36951" y="73131"/>
                </a:lnTo>
                <a:lnTo>
                  <a:pt x="50504" y="69930"/>
                </a:lnTo>
                <a:lnTo>
                  <a:pt x="61519" y="61939"/>
                </a:lnTo>
                <a:lnTo>
                  <a:pt x="68917" y="50196"/>
                </a:lnTo>
                <a:lnTo>
                  <a:pt x="71618" y="35740"/>
                </a:lnTo>
                <a:lnTo>
                  <a:pt x="68581" y="21798"/>
                </a:lnTo>
                <a:lnTo>
                  <a:pt x="60822" y="10440"/>
                </a:lnTo>
                <a:lnTo>
                  <a:pt x="49397" y="2797"/>
                </a:lnTo>
                <a:lnTo>
                  <a:pt x="3536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696956" y="3657602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60">
                <a:moveTo>
                  <a:pt x="0" y="36573"/>
                </a:moveTo>
                <a:lnTo>
                  <a:pt x="2768" y="22439"/>
                </a:lnTo>
                <a:lnTo>
                  <a:pt x="10329" y="10864"/>
                </a:lnTo>
                <a:lnTo>
                  <a:pt x="21566" y="3000"/>
                </a:lnTo>
                <a:lnTo>
                  <a:pt x="35361" y="0"/>
                </a:lnTo>
                <a:lnTo>
                  <a:pt x="49397" y="2797"/>
                </a:lnTo>
                <a:lnTo>
                  <a:pt x="60822" y="10440"/>
                </a:lnTo>
                <a:lnTo>
                  <a:pt x="68581" y="21798"/>
                </a:lnTo>
                <a:lnTo>
                  <a:pt x="71618" y="35740"/>
                </a:lnTo>
                <a:lnTo>
                  <a:pt x="68917" y="50196"/>
                </a:lnTo>
                <a:lnTo>
                  <a:pt x="61519" y="61939"/>
                </a:lnTo>
                <a:lnTo>
                  <a:pt x="50504" y="69930"/>
                </a:lnTo>
                <a:lnTo>
                  <a:pt x="36951" y="73131"/>
                </a:lnTo>
                <a:lnTo>
                  <a:pt x="22649" y="70393"/>
                </a:lnTo>
                <a:lnTo>
                  <a:pt x="11083" y="62887"/>
                </a:lnTo>
                <a:lnTo>
                  <a:pt x="3220" y="51712"/>
                </a:lnTo>
                <a:lnTo>
                  <a:pt x="25" y="37970"/>
                </a:lnTo>
                <a:lnTo>
                  <a:pt x="0" y="36573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41119"/>
            <a:ext cx="12192000" cy="4899660"/>
          </a:xfrm>
          <a:custGeom>
            <a:avLst/>
            <a:gdLst/>
            <a:ahLst/>
            <a:cxnLst/>
            <a:rect l="l" t="t" r="r" b="b"/>
            <a:pathLst>
              <a:path w="12192000" h="4899660">
                <a:moveTo>
                  <a:pt x="0" y="4899660"/>
                </a:moveTo>
                <a:lnTo>
                  <a:pt x="12192000" y="4899660"/>
                </a:lnTo>
                <a:lnTo>
                  <a:pt x="12192000" y="0"/>
                </a:lnTo>
                <a:lnTo>
                  <a:pt x="0" y="0"/>
                </a:lnTo>
                <a:lnTo>
                  <a:pt x="0" y="489966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9284" y="5234940"/>
            <a:ext cx="2383790" cy="0"/>
          </a:xfrm>
          <a:custGeom>
            <a:avLst/>
            <a:gdLst/>
            <a:ahLst/>
            <a:cxnLst/>
            <a:rect l="l" t="t" r="r" b="b"/>
            <a:pathLst>
              <a:path w="2383790">
                <a:moveTo>
                  <a:pt x="0" y="0"/>
                </a:moveTo>
                <a:lnTo>
                  <a:pt x="2383282" y="0"/>
                </a:lnTo>
              </a:path>
            </a:pathLst>
          </a:custGeom>
          <a:ln w="952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国际化布局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43473" y="4362807"/>
            <a:ext cx="1557655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11809">
              <a:lnSpc>
                <a:spcPct val="140000"/>
              </a:lnSpc>
            </a:pPr>
            <a:r>
              <a:rPr sz="2000" dirty="0">
                <a:solidFill>
                  <a:srgbClr val="FFFFFF"/>
                </a:solidFill>
                <a:latin typeface="黑体"/>
                <a:cs typeface="黑体"/>
              </a:rPr>
              <a:t>欧洲 </a:t>
            </a:r>
            <a:r>
              <a:rPr sz="2000" b="1" spc="-10" dirty="0">
                <a:solidFill>
                  <a:srgbClr val="FFFF00"/>
                </a:solidFill>
                <a:latin typeface="黑体"/>
                <a:cs typeface="黑体"/>
              </a:rPr>
              <a:t>瑞士、以</a:t>
            </a:r>
            <a:r>
              <a:rPr sz="2000" b="1" spc="-20" dirty="0">
                <a:solidFill>
                  <a:srgbClr val="FFFF00"/>
                </a:solidFill>
                <a:latin typeface="黑体"/>
                <a:cs typeface="黑体"/>
              </a:rPr>
              <a:t>色列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88635" y="1623060"/>
            <a:ext cx="2435352" cy="2653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9591" y="2932178"/>
            <a:ext cx="73660" cy="71755"/>
          </a:xfrm>
          <a:custGeom>
            <a:avLst/>
            <a:gdLst/>
            <a:ahLst/>
            <a:cxnLst/>
            <a:rect l="l" t="t" r="r" b="b"/>
            <a:pathLst>
              <a:path w="73660" h="71755">
                <a:moveTo>
                  <a:pt x="36114" y="0"/>
                </a:moveTo>
                <a:lnTo>
                  <a:pt x="22042" y="2932"/>
                </a:lnTo>
                <a:lnTo>
                  <a:pt x="10564" y="10623"/>
                </a:lnTo>
                <a:lnTo>
                  <a:pt x="2833" y="21955"/>
                </a:lnTo>
                <a:lnTo>
                  <a:pt x="0" y="35811"/>
                </a:lnTo>
                <a:lnTo>
                  <a:pt x="27" y="37205"/>
                </a:lnTo>
                <a:lnTo>
                  <a:pt x="3302" y="50667"/>
                </a:lnTo>
                <a:lnTo>
                  <a:pt x="11341" y="61599"/>
                </a:lnTo>
                <a:lnTo>
                  <a:pt x="23146" y="68934"/>
                </a:lnTo>
                <a:lnTo>
                  <a:pt x="37720" y="71608"/>
                </a:lnTo>
                <a:lnTo>
                  <a:pt x="51552" y="68483"/>
                </a:lnTo>
                <a:lnTo>
                  <a:pt x="62809" y="60666"/>
                </a:lnTo>
                <a:lnTo>
                  <a:pt x="70376" y="49163"/>
                </a:lnTo>
                <a:lnTo>
                  <a:pt x="73142" y="34979"/>
                </a:lnTo>
                <a:lnTo>
                  <a:pt x="70030" y="21318"/>
                </a:lnTo>
                <a:lnTo>
                  <a:pt x="62096" y="10203"/>
                </a:lnTo>
                <a:lnTo>
                  <a:pt x="50428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9591" y="2932178"/>
            <a:ext cx="73660" cy="71755"/>
          </a:xfrm>
          <a:custGeom>
            <a:avLst/>
            <a:gdLst/>
            <a:ahLst/>
            <a:cxnLst/>
            <a:rect l="l" t="t" r="r" b="b"/>
            <a:pathLst>
              <a:path w="73660" h="71755">
                <a:moveTo>
                  <a:pt x="0" y="35811"/>
                </a:moveTo>
                <a:lnTo>
                  <a:pt x="2833" y="21955"/>
                </a:lnTo>
                <a:lnTo>
                  <a:pt x="10564" y="10623"/>
                </a:lnTo>
                <a:lnTo>
                  <a:pt x="22042" y="2932"/>
                </a:lnTo>
                <a:lnTo>
                  <a:pt x="36114" y="0"/>
                </a:lnTo>
                <a:lnTo>
                  <a:pt x="50428" y="2732"/>
                </a:lnTo>
                <a:lnTo>
                  <a:pt x="62096" y="10203"/>
                </a:lnTo>
                <a:lnTo>
                  <a:pt x="70030" y="21318"/>
                </a:lnTo>
                <a:lnTo>
                  <a:pt x="73142" y="34979"/>
                </a:lnTo>
                <a:lnTo>
                  <a:pt x="70376" y="49163"/>
                </a:lnTo>
                <a:lnTo>
                  <a:pt x="62809" y="60666"/>
                </a:lnTo>
                <a:lnTo>
                  <a:pt x="51552" y="68483"/>
                </a:lnTo>
                <a:lnTo>
                  <a:pt x="37720" y="71608"/>
                </a:lnTo>
                <a:lnTo>
                  <a:pt x="23146" y="68934"/>
                </a:lnTo>
                <a:lnTo>
                  <a:pt x="11341" y="61599"/>
                </a:lnTo>
                <a:lnTo>
                  <a:pt x="3302" y="50667"/>
                </a:lnTo>
                <a:lnTo>
                  <a:pt x="27" y="37205"/>
                </a:lnTo>
                <a:lnTo>
                  <a:pt x="0" y="35811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6311" y="3340321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5">
                <a:moveTo>
                  <a:pt x="21975" y="0"/>
                </a:moveTo>
                <a:lnTo>
                  <a:pt x="10535" y="7658"/>
                </a:lnTo>
                <a:lnTo>
                  <a:pt x="2826" y="19060"/>
                </a:lnTo>
                <a:lnTo>
                  <a:pt x="0" y="33052"/>
                </a:lnTo>
                <a:lnTo>
                  <a:pt x="712" y="40130"/>
                </a:lnTo>
                <a:lnTo>
                  <a:pt x="5470" y="51500"/>
                </a:lnTo>
                <a:lnTo>
                  <a:pt x="14511" y="60455"/>
                </a:lnTo>
                <a:lnTo>
                  <a:pt x="27618" y="66154"/>
                </a:lnTo>
                <a:lnTo>
                  <a:pt x="44573" y="67751"/>
                </a:lnTo>
                <a:lnTo>
                  <a:pt x="55284" y="62550"/>
                </a:lnTo>
                <a:lnTo>
                  <a:pt x="63597" y="53169"/>
                </a:lnTo>
                <a:lnTo>
                  <a:pt x="68717" y="39682"/>
                </a:lnTo>
                <a:lnTo>
                  <a:pt x="69845" y="22164"/>
                </a:lnTo>
                <a:lnTo>
                  <a:pt x="64073" y="12321"/>
                </a:lnTo>
                <a:lnTo>
                  <a:pt x="54224" y="4853"/>
                </a:lnTo>
                <a:lnTo>
                  <a:pt x="40219" y="499"/>
                </a:lnTo>
                <a:lnTo>
                  <a:pt x="2197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6311" y="3340321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5">
                <a:moveTo>
                  <a:pt x="0" y="33052"/>
                </a:moveTo>
                <a:lnTo>
                  <a:pt x="2826" y="19060"/>
                </a:lnTo>
                <a:lnTo>
                  <a:pt x="10535" y="7658"/>
                </a:lnTo>
                <a:lnTo>
                  <a:pt x="21975" y="0"/>
                </a:lnTo>
                <a:lnTo>
                  <a:pt x="40219" y="499"/>
                </a:lnTo>
                <a:lnTo>
                  <a:pt x="54224" y="4853"/>
                </a:lnTo>
                <a:lnTo>
                  <a:pt x="64073" y="12321"/>
                </a:lnTo>
                <a:lnTo>
                  <a:pt x="69845" y="22164"/>
                </a:lnTo>
                <a:lnTo>
                  <a:pt x="68717" y="39682"/>
                </a:lnTo>
                <a:lnTo>
                  <a:pt x="63597" y="53169"/>
                </a:lnTo>
                <a:lnTo>
                  <a:pt x="55284" y="62550"/>
                </a:lnTo>
                <a:lnTo>
                  <a:pt x="44573" y="67751"/>
                </a:lnTo>
                <a:lnTo>
                  <a:pt x="27618" y="66154"/>
                </a:lnTo>
                <a:lnTo>
                  <a:pt x="14511" y="60455"/>
                </a:lnTo>
                <a:lnTo>
                  <a:pt x="5470" y="51500"/>
                </a:lnTo>
                <a:lnTo>
                  <a:pt x="712" y="40130"/>
                </a:lnTo>
                <a:lnTo>
                  <a:pt x="0" y="33052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9209" y="3888596"/>
            <a:ext cx="34696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5" dirty="0">
                <a:latin typeface="微软雅黑"/>
                <a:cs typeface="微软雅黑"/>
              </a:rPr>
              <a:t> </a:t>
            </a:r>
            <a:r>
              <a:rPr sz="3600" b="1" dirty="0">
                <a:latin typeface="微软雅黑"/>
                <a:cs typeface="微软雅黑"/>
              </a:rPr>
              <a:t>集团业务范围</a:t>
            </a:r>
            <a:endParaRPr sz="3600" dirty="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1703" y="1394460"/>
            <a:ext cx="2453640" cy="444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9808" y="2886710"/>
            <a:ext cx="5592191" cy="2017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8615" y="2825495"/>
            <a:ext cx="2142743" cy="2110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8155" y="2916935"/>
            <a:ext cx="1892808" cy="1860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52694" y="3474711"/>
            <a:ext cx="939800" cy="66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b="1" dirty="0">
                <a:solidFill>
                  <a:srgbClr val="FFC000"/>
                </a:solidFill>
                <a:latin typeface="微软雅黑"/>
                <a:cs typeface="微软雅黑"/>
              </a:rPr>
              <a:t>资源整合 </a:t>
            </a: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生态建立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98507" y="2631948"/>
            <a:ext cx="2414016" cy="2461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28047" y="2723388"/>
            <a:ext cx="2164079" cy="2211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76535" y="3405149"/>
            <a:ext cx="142748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55" dirty="0">
                <a:solidFill>
                  <a:srgbClr val="FFC000"/>
                </a:solidFill>
                <a:latin typeface="微软雅黑"/>
                <a:cs typeface="微软雅黑"/>
              </a:rPr>
              <a:t>全过程</a:t>
            </a:r>
            <a:endParaRPr sz="2800">
              <a:latin typeface="微软雅黑"/>
              <a:cs typeface="微软雅黑"/>
            </a:endParaRPr>
          </a:p>
          <a:p>
            <a:pPr algn="ctr">
              <a:lnSpc>
                <a:spcPct val="100000"/>
              </a:lnSpc>
            </a:pPr>
            <a:r>
              <a:rPr sz="2800" b="1" spc="-55" dirty="0">
                <a:solidFill>
                  <a:srgbClr val="FFC000"/>
                </a:solidFill>
                <a:latin typeface="微软雅黑"/>
                <a:cs typeface="微软雅黑"/>
              </a:rPr>
              <a:t>解决方案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63011" y="2894076"/>
            <a:ext cx="1868424" cy="1866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2551" y="2985516"/>
            <a:ext cx="1618488" cy="16169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35248" y="3376677"/>
            <a:ext cx="1170305" cy="65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 algn="ctr">
              <a:lnSpc>
                <a:spcPct val="100000"/>
              </a:lnSpc>
            </a:pPr>
            <a:r>
              <a:rPr sz="1800" b="1" spc="-5" dirty="0">
                <a:solidFill>
                  <a:srgbClr val="FFC000"/>
                </a:solidFill>
                <a:latin typeface="微软雅黑"/>
                <a:cs typeface="微软雅黑"/>
              </a:rPr>
              <a:t>核心服务</a:t>
            </a:r>
            <a:endParaRPr sz="1800">
              <a:latin typeface="微软雅黑"/>
              <a:cs typeface="微软雅黑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药政、注册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52847" y="3851655"/>
            <a:ext cx="116839" cy="142240"/>
          </a:xfrm>
          <a:custGeom>
            <a:avLst/>
            <a:gdLst/>
            <a:ahLst/>
            <a:cxnLst/>
            <a:rect l="l" t="t" r="r" b="b"/>
            <a:pathLst>
              <a:path w="116839" h="142239">
                <a:moveTo>
                  <a:pt x="116839" y="0"/>
                </a:moveTo>
                <a:lnTo>
                  <a:pt x="0" y="0"/>
                </a:lnTo>
                <a:lnTo>
                  <a:pt x="0" y="142113"/>
                </a:lnTo>
                <a:lnTo>
                  <a:pt x="116839" y="142113"/>
                </a:lnTo>
                <a:lnTo>
                  <a:pt x="116839" y="0"/>
                </a:lnTo>
                <a:close/>
              </a:path>
            </a:pathLst>
          </a:custGeom>
          <a:solidFill>
            <a:srgbClr val="009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8769" y="3734815"/>
            <a:ext cx="365125" cy="116839"/>
          </a:xfrm>
          <a:custGeom>
            <a:avLst/>
            <a:gdLst/>
            <a:ahLst/>
            <a:cxnLst/>
            <a:rect l="l" t="t" r="r" b="b"/>
            <a:pathLst>
              <a:path w="365125" h="116839">
                <a:moveTo>
                  <a:pt x="364997" y="0"/>
                </a:moveTo>
                <a:lnTo>
                  <a:pt x="0" y="0"/>
                </a:lnTo>
                <a:lnTo>
                  <a:pt x="0" y="116839"/>
                </a:lnTo>
                <a:lnTo>
                  <a:pt x="364997" y="116839"/>
                </a:lnTo>
                <a:lnTo>
                  <a:pt x="364997" y="0"/>
                </a:lnTo>
                <a:close/>
              </a:path>
            </a:pathLst>
          </a:custGeom>
          <a:solidFill>
            <a:srgbClr val="009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52847" y="3592703"/>
            <a:ext cx="116839" cy="142240"/>
          </a:xfrm>
          <a:custGeom>
            <a:avLst/>
            <a:gdLst/>
            <a:ahLst/>
            <a:cxnLst/>
            <a:rect l="l" t="t" r="r" b="b"/>
            <a:pathLst>
              <a:path w="116839" h="142239">
                <a:moveTo>
                  <a:pt x="116839" y="0"/>
                </a:moveTo>
                <a:lnTo>
                  <a:pt x="0" y="0"/>
                </a:lnTo>
                <a:lnTo>
                  <a:pt x="0" y="142113"/>
                </a:lnTo>
                <a:lnTo>
                  <a:pt x="116839" y="142113"/>
                </a:lnTo>
                <a:lnTo>
                  <a:pt x="116839" y="0"/>
                </a:lnTo>
                <a:close/>
              </a:path>
            </a:pathLst>
          </a:custGeom>
          <a:solidFill>
            <a:srgbClr val="009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66304" y="3605784"/>
            <a:ext cx="1201420" cy="521334"/>
          </a:xfrm>
          <a:custGeom>
            <a:avLst/>
            <a:gdLst/>
            <a:ahLst/>
            <a:cxnLst/>
            <a:rect l="l" t="t" r="r" b="b"/>
            <a:pathLst>
              <a:path w="1201420" h="521335">
                <a:moveTo>
                  <a:pt x="940307" y="0"/>
                </a:moveTo>
                <a:lnTo>
                  <a:pt x="940307" y="130301"/>
                </a:lnTo>
                <a:lnTo>
                  <a:pt x="0" y="130301"/>
                </a:lnTo>
                <a:lnTo>
                  <a:pt x="0" y="390905"/>
                </a:lnTo>
                <a:lnTo>
                  <a:pt x="940307" y="390905"/>
                </a:lnTo>
                <a:lnTo>
                  <a:pt x="940307" y="521207"/>
                </a:lnTo>
                <a:lnTo>
                  <a:pt x="1200912" y="260603"/>
                </a:lnTo>
                <a:lnTo>
                  <a:pt x="940307" y="0"/>
                </a:lnTo>
                <a:close/>
              </a:path>
            </a:pathLst>
          </a:custGeom>
          <a:solidFill>
            <a:srgbClr val="009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2622804"/>
            <a:ext cx="2286000" cy="2253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0143" y="2869692"/>
            <a:ext cx="1438656" cy="1827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31" y="2714244"/>
            <a:ext cx="2100072" cy="20040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4753" y="3054976"/>
            <a:ext cx="939800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</a:pPr>
            <a:r>
              <a:rPr sz="1800" b="1" dirty="0">
                <a:solidFill>
                  <a:srgbClr val="FFC000"/>
                </a:solidFill>
                <a:latin typeface="微软雅黑"/>
                <a:cs typeface="微软雅黑"/>
              </a:rPr>
              <a:t>赋能服务 </a:t>
            </a: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立项 </a:t>
            </a:r>
            <a:r>
              <a:rPr sz="1800" b="1" spc="-5" dirty="0">
                <a:solidFill>
                  <a:srgbClr val="FFFFFF"/>
                </a:solidFill>
                <a:latin typeface="微软雅黑"/>
                <a:cs typeface="微软雅黑"/>
              </a:rPr>
              <a:t>尽调</a:t>
            </a:r>
            <a:endParaRPr sz="1800">
              <a:latin typeface="微软雅黑"/>
              <a:cs typeface="微软雅黑"/>
            </a:endParaRPr>
          </a:p>
          <a:p>
            <a:pPr marL="127000" marR="5080" indent="-1143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产品授权 投融资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70888" y="970788"/>
            <a:ext cx="1866900" cy="1866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0427" y="1062227"/>
            <a:ext cx="1616964" cy="16169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00833" y="1367400"/>
            <a:ext cx="1168400" cy="937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C000"/>
                </a:solidFill>
                <a:latin typeface="微软雅黑"/>
                <a:cs typeface="微软雅黑"/>
              </a:rPr>
              <a:t>核心服务</a:t>
            </a:r>
            <a:endParaRPr sz="1800">
              <a:latin typeface="微软雅黑"/>
              <a:cs typeface="微软雅黑"/>
            </a:endParaRPr>
          </a:p>
          <a:p>
            <a:pPr marL="12065" marR="5080" algn="ctr">
              <a:lnSpc>
                <a:spcPct val="100000"/>
              </a:lnSpc>
              <a:spcBef>
                <a:spcPts val="1060"/>
              </a:spcBef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临床前研究 及临床研究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51076" y="4773193"/>
            <a:ext cx="1866900" cy="18684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80616" y="4864608"/>
            <a:ext cx="1616963" cy="16184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182748" y="5208134"/>
            <a:ext cx="976630" cy="9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8575" algn="ctr">
              <a:lnSpc>
                <a:spcPct val="100000"/>
              </a:lnSpc>
            </a:pPr>
            <a:r>
              <a:rPr sz="1800" b="1" dirty="0">
                <a:solidFill>
                  <a:srgbClr val="FFC000"/>
                </a:solidFill>
                <a:latin typeface="微软雅黑"/>
                <a:cs typeface="微软雅黑"/>
              </a:rPr>
              <a:t>核心服务</a:t>
            </a:r>
            <a:endParaRPr sz="1800">
              <a:latin typeface="微软雅黑"/>
              <a:cs typeface="微软雅黑"/>
            </a:endParaRPr>
          </a:p>
          <a:p>
            <a:pPr marL="36195" algn="ctr">
              <a:lnSpc>
                <a:spcPct val="100000"/>
              </a:lnSpc>
              <a:spcBef>
                <a:spcPts val="819"/>
              </a:spcBef>
            </a:pPr>
            <a:r>
              <a:rPr sz="1800" b="1" spc="-5" dirty="0">
                <a:solidFill>
                  <a:srgbClr val="FFFFFF"/>
                </a:solidFill>
                <a:latin typeface="微软雅黑"/>
                <a:cs typeface="微软雅黑"/>
              </a:rPr>
              <a:t>GMP</a:t>
            </a:r>
            <a:endParaRPr sz="1800">
              <a:latin typeface="微软雅黑"/>
              <a:cs typeface="微软雅黑"/>
            </a:endParaRPr>
          </a:p>
          <a:p>
            <a:pPr marL="3619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体系建立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56179" y="3887470"/>
            <a:ext cx="116839" cy="142875"/>
          </a:xfrm>
          <a:custGeom>
            <a:avLst/>
            <a:gdLst/>
            <a:ahLst/>
            <a:cxnLst/>
            <a:rect l="l" t="t" r="r" b="b"/>
            <a:pathLst>
              <a:path w="116839" h="142875">
                <a:moveTo>
                  <a:pt x="116839" y="0"/>
                </a:moveTo>
                <a:lnTo>
                  <a:pt x="0" y="0"/>
                </a:lnTo>
                <a:lnTo>
                  <a:pt x="0" y="142620"/>
                </a:lnTo>
                <a:lnTo>
                  <a:pt x="116839" y="142620"/>
                </a:lnTo>
                <a:lnTo>
                  <a:pt x="116839" y="0"/>
                </a:lnTo>
                <a:close/>
              </a:path>
            </a:pathLst>
          </a:custGeom>
          <a:solidFill>
            <a:srgbClr val="009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32101" y="3770629"/>
            <a:ext cx="365125" cy="116839"/>
          </a:xfrm>
          <a:custGeom>
            <a:avLst/>
            <a:gdLst/>
            <a:ahLst/>
            <a:cxnLst/>
            <a:rect l="l" t="t" r="r" b="b"/>
            <a:pathLst>
              <a:path w="365125" h="116839">
                <a:moveTo>
                  <a:pt x="364998" y="0"/>
                </a:moveTo>
                <a:lnTo>
                  <a:pt x="0" y="0"/>
                </a:lnTo>
                <a:lnTo>
                  <a:pt x="0" y="116840"/>
                </a:lnTo>
                <a:lnTo>
                  <a:pt x="364998" y="116840"/>
                </a:lnTo>
                <a:lnTo>
                  <a:pt x="364998" y="0"/>
                </a:lnTo>
                <a:close/>
              </a:path>
            </a:pathLst>
          </a:custGeom>
          <a:solidFill>
            <a:srgbClr val="009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56179" y="3628009"/>
            <a:ext cx="116839" cy="142875"/>
          </a:xfrm>
          <a:custGeom>
            <a:avLst/>
            <a:gdLst/>
            <a:ahLst/>
            <a:cxnLst/>
            <a:rect l="l" t="t" r="r" b="b"/>
            <a:pathLst>
              <a:path w="116839" h="142875">
                <a:moveTo>
                  <a:pt x="116839" y="0"/>
                </a:moveTo>
                <a:lnTo>
                  <a:pt x="0" y="0"/>
                </a:lnTo>
                <a:lnTo>
                  <a:pt x="0" y="142621"/>
                </a:lnTo>
                <a:lnTo>
                  <a:pt x="116839" y="142621"/>
                </a:lnTo>
                <a:lnTo>
                  <a:pt x="116839" y="0"/>
                </a:lnTo>
                <a:close/>
              </a:path>
            </a:pathLst>
          </a:custGeom>
          <a:solidFill>
            <a:srgbClr val="009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以终为始</a:t>
            </a:r>
            <a:r>
              <a:rPr spc="15" dirty="0"/>
              <a:t> </a:t>
            </a:r>
            <a:r>
              <a:rPr spc="-30" dirty="0"/>
              <a:t>全程服务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集团业务范围</a:t>
            </a:r>
          </a:p>
        </p:txBody>
      </p:sp>
      <p:sp>
        <p:nvSpPr>
          <p:cNvPr id="3" name="object 3"/>
          <p:cNvSpPr/>
          <p:nvPr/>
        </p:nvSpPr>
        <p:spPr>
          <a:xfrm>
            <a:off x="7208519" y="3383279"/>
            <a:ext cx="3755390" cy="693420"/>
          </a:xfrm>
          <a:custGeom>
            <a:avLst/>
            <a:gdLst/>
            <a:ahLst/>
            <a:cxnLst/>
            <a:rect l="l" t="t" r="r" b="b"/>
            <a:pathLst>
              <a:path w="3755390" h="693420">
                <a:moveTo>
                  <a:pt x="368046" y="0"/>
                </a:moveTo>
                <a:lnTo>
                  <a:pt x="368046" y="3048"/>
                </a:lnTo>
                <a:lnTo>
                  <a:pt x="0" y="299720"/>
                </a:lnTo>
                <a:lnTo>
                  <a:pt x="0" y="432943"/>
                </a:lnTo>
                <a:lnTo>
                  <a:pt x="368046" y="690753"/>
                </a:lnTo>
                <a:lnTo>
                  <a:pt x="368046" y="693420"/>
                </a:lnTo>
                <a:lnTo>
                  <a:pt x="371728" y="693420"/>
                </a:lnTo>
                <a:lnTo>
                  <a:pt x="3755135" y="693420"/>
                </a:lnTo>
                <a:lnTo>
                  <a:pt x="3755135" y="0"/>
                </a:lnTo>
                <a:lnTo>
                  <a:pt x="3730657" y="0"/>
                </a:lnTo>
                <a:lnTo>
                  <a:pt x="3660596" y="0"/>
                </a:lnTo>
                <a:lnTo>
                  <a:pt x="3550009" y="0"/>
                </a:lnTo>
                <a:lnTo>
                  <a:pt x="3403956" y="0"/>
                </a:lnTo>
                <a:lnTo>
                  <a:pt x="3227496" y="0"/>
                </a:lnTo>
                <a:lnTo>
                  <a:pt x="3025688" y="0"/>
                </a:lnTo>
                <a:lnTo>
                  <a:pt x="2803590" y="0"/>
                </a:lnTo>
                <a:lnTo>
                  <a:pt x="2566261" y="0"/>
                </a:lnTo>
                <a:lnTo>
                  <a:pt x="2318760" y="0"/>
                </a:lnTo>
                <a:lnTo>
                  <a:pt x="2066147" y="0"/>
                </a:lnTo>
                <a:lnTo>
                  <a:pt x="1813479" y="0"/>
                </a:lnTo>
                <a:lnTo>
                  <a:pt x="368046" y="0"/>
                </a:lnTo>
                <a:close/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83" y="3326891"/>
            <a:ext cx="3759835" cy="693420"/>
          </a:xfrm>
          <a:custGeom>
            <a:avLst/>
            <a:gdLst/>
            <a:ahLst/>
            <a:cxnLst/>
            <a:rect l="l" t="t" r="r" b="b"/>
            <a:pathLst>
              <a:path w="3759835" h="693420">
                <a:moveTo>
                  <a:pt x="0" y="0"/>
                </a:moveTo>
                <a:lnTo>
                  <a:pt x="0" y="693420"/>
                </a:lnTo>
                <a:lnTo>
                  <a:pt x="3388232" y="693420"/>
                </a:lnTo>
                <a:lnTo>
                  <a:pt x="3391407" y="693420"/>
                </a:lnTo>
                <a:lnTo>
                  <a:pt x="3391407" y="691261"/>
                </a:lnTo>
                <a:lnTo>
                  <a:pt x="3759707" y="432943"/>
                </a:lnTo>
                <a:lnTo>
                  <a:pt x="3759707" y="299720"/>
                </a:lnTo>
                <a:lnTo>
                  <a:pt x="3391407" y="2667"/>
                </a:lnTo>
                <a:lnTo>
                  <a:pt x="3391407" y="0"/>
                </a:lnTo>
                <a:lnTo>
                  <a:pt x="3388232" y="0"/>
                </a:lnTo>
                <a:lnTo>
                  <a:pt x="3362774" y="0"/>
                </a:lnTo>
                <a:lnTo>
                  <a:pt x="3291757" y="0"/>
                </a:lnTo>
                <a:lnTo>
                  <a:pt x="3180250" y="0"/>
                </a:lnTo>
                <a:lnTo>
                  <a:pt x="3033320" y="0"/>
                </a:lnTo>
                <a:lnTo>
                  <a:pt x="2856035" y="0"/>
                </a:lnTo>
                <a:lnTo>
                  <a:pt x="2653462" y="0"/>
                </a:lnTo>
                <a:lnTo>
                  <a:pt x="2430668" y="0"/>
                </a:lnTo>
                <a:lnTo>
                  <a:pt x="2192722" y="0"/>
                </a:lnTo>
                <a:lnTo>
                  <a:pt x="1944690" y="0"/>
                </a:lnTo>
                <a:lnTo>
                  <a:pt x="1691639" y="0"/>
                </a:lnTo>
                <a:lnTo>
                  <a:pt x="1438639" y="0"/>
                </a:lnTo>
                <a:lnTo>
                  <a:pt x="1190756" y="0"/>
                </a:lnTo>
                <a:lnTo>
                  <a:pt x="24517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16852" y="2022348"/>
            <a:ext cx="4130040" cy="925194"/>
          </a:xfrm>
          <a:custGeom>
            <a:avLst/>
            <a:gdLst/>
            <a:ahLst/>
            <a:cxnLst/>
            <a:rect l="l" t="t" r="r" b="b"/>
            <a:pathLst>
              <a:path w="4130040" h="925194">
                <a:moveTo>
                  <a:pt x="551815" y="0"/>
                </a:moveTo>
                <a:lnTo>
                  <a:pt x="551815" y="5842"/>
                </a:lnTo>
                <a:lnTo>
                  <a:pt x="0" y="856615"/>
                </a:lnTo>
                <a:lnTo>
                  <a:pt x="71754" y="925068"/>
                </a:lnTo>
                <a:lnTo>
                  <a:pt x="555625" y="693166"/>
                </a:lnTo>
                <a:lnTo>
                  <a:pt x="4130040" y="693166"/>
                </a:lnTo>
                <a:lnTo>
                  <a:pt x="4130040" y="0"/>
                </a:lnTo>
                <a:lnTo>
                  <a:pt x="4104179" y="0"/>
                </a:lnTo>
                <a:lnTo>
                  <a:pt x="4030162" y="0"/>
                </a:lnTo>
                <a:lnTo>
                  <a:pt x="3913331" y="0"/>
                </a:lnTo>
                <a:lnTo>
                  <a:pt x="3759032" y="0"/>
                </a:lnTo>
                <a:lnTo>
                  <a:pt x="3572609" y="0"/>
                </a:lnTo>
                <a:lnTo>
                  <a:pt x="3359406" y="0"/>
                </a:lnTo>
                <a:lnTo>
                  <a:pt x="3124768" y="0"/>
                </a:lnTo>
                <a:lnTo>
                  <a:pt x="2874040" y="0"/>
                </a:lnTo>
                <a:lnTo>
                  <a:pt x="2612566" y="0"/>
                </a:lnTo>
                <a:lnTo>
                  <a:pt x="2345690" y="0"/>
                </a:lnTo>
                <a:lnTo>
                  <a:pt x="2078756" y="0"/>
                </a:lnTo>
                <a:lnTo>
                  <a:pt x="1817110" y="0"/>
                </a:lnTo>
                <a:lnTo>
                  <a:pt x="1566096" y="0"/>
                </a:lnTo>
                <a:lnTo>
                  <a:pt x="1331059" y="0"/>
                </a:lnTo>
                <a:lnTo>
                  <a:pt x="1117342" y="0"/>
                </a:lnTo>
                <a:lnTo>
                  <a:pt x="551815" y="0"/>
                </a:lnTo>
                <a:close/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0724" y="2036064"/>
            <a:ext cx="4152900" cy="927100"/>
          </a:xfrm>
          <a:custGeom>
            <a:avLst/>
            <a:gdLst/>
            <a:ahLst/>
            <a:cxnLst/>
            <a:rect l="l" t="t" r="r" b="b"/>
            <a:pathLst>
              <a:path w="4152900" h="927100">
                <a:moveTo>
                  <a:pt x="0" y="0"/>
                </a:moveTo>
                <a:lnTo>
                  <a:pt x="0" y="694309"/>
                </a:lnTo>
                <a:lnTo>
                  <a:pt x="3597275" y="694309"/>
                </a:lnTo>
                <a:lnTo>
                  <a:pt x="4081145" y="926592"/>
                </a:lnTo>
                <a:lnTo>
                  <a:pt x="4152900" y="858012"/>
                </a:lnTo>
                <a:lnTo>
                  <a:pt x="3600577" y="5334"/>
                </a:lnTo>
                <a:lnTo>
                  <a:pt x="3600577" y="0"/>
                </a:lnTo>
                <a:lnTo>
                  <a:pt x="3597275" y="0"/>
                </a:lnTo>
                <a:lnTo>
                  <a:pt x="3570249" y="0"/>
                </a:lnTo>
                <a:lnTo>
                  <a:pt x="3494853" y="0"/>
                </a:lnTo>
                <a:lnTo>
                  <a:pt x="3376469" y="0"/>
                </a:lnTo>
                <a:lnTo>
                  <a:pt x="3220476" y="0"/>
                </a:lnTo>
                <a:lnTo>
                  <a:pt x="3032253" y="0"/>
                </a:lnTo>
                <a:lnTo>
                  <a:pt x="2817183" y="0"/>
                </a:lnTo>
                <a:lnTo>
                  <a:pt x="2580644" y="0"/>
                </a:lnTo>
                <a:lnTo>
                  <a:pt x="2328016" y="0"/>
                </a:lnTo>
                <a:lnTo>
                  <a:pt x="2064681" y="0"/>
                </a:lnTo>
                <a:lnTo>
                  <a:pt x="1796018" y="0"/>
                </a:lnTo>
                <a:lnTo>
                  <a:pt x="1527407" y="0"/>
                </a:lnTo>
                <a:lnTo>
                  <a:pt x="1264229" y="0"/>
                </a:lnTo>
                <a:lnTo>
                  <a:pt x="1011863" y="0"/>
                </a:lnTo>
                <a:lnTo>
                  <a:pt x="775691" y="0"/>
                </a:lnTo>
                <a:lnTo>
                  <a:pt x="561091" y="0"/>
                </a:lnTo>
                <a:lnTo>
                  <a:pt x="373446" y="0"/>
                </a:lnTo>
                <a:lnTo>
                  <a:pt x="218133" y="0"/>
                </a:lnTo>
                <a:lnTo>
                  <a:pt x="100535" y="0"/>
                </a:lnTo>
                <a:lnTo>
                  <a:pt x="2603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16852" y="4535423"/>
            <a:ext cx="4162425" cy="925194"/>
          </a:xfrm>
          <a:custGeom>
            <a:avLst/>
            <a:gdLst/>
            <a:ahLst/>
            <a:cxnLst/>
            <a:rect l="l" t="t" r="r" b="b"/>
            <a:pathLst>
              <a:path w="4162425" h="925195">
                <a:moveTo>
                  <a:pt x="71627" y="0"/>
                </a:moveTo>
                <a:lnTo>
                  <a:pt x="0" y="68452"/>
                </a:lnTo>
                <a:lnTo>
                  <a:pt x="551815" y="919226"/>
                </a:lnTo>
                <a:lnTo>
                  <a:pt x="551815" y="924687"/>
                </a:lnTo>
                <a:lnTo>
                  <a:pt x="555498" y="924687"/>
                </a:lnTo>
                <a:lnTo>
                  <a:pt x="555751" y="925067"/>
                </a:lnTo>
                <a:lnTo>
                  <a:pt x="555751" y="924687"/>
                </a:lnTo>
                <a:lnTo>
                  <a:pt x="582929" y="924687"/>
                </a:lnTo>
                <a:lnTo>
                  <a:pt x="658579" y="924686"/>
                </a:lnTo>
                <a:lnTo>
                  <a:pt x="777311" y="924687"/>
                </a:lnTo>
                <a:lnTo>
                  <a:pt x="933732" y="924686"/>
                </a:lnTo>
                <a:lnTo>
                  <a:pt x="1122449" y="924687"/>
                </a:lnTo>
                <a:lnTo>
                  <a:pt x="1338071" y="924687"/>
                </a:lnTo>
                <a:lnTo>
                  <a:pt x="1575205" y="924687"/>
                </a:lnTo>
                <a:lnTo>
                  <a:pt x="1828458" y="924686"/>
                </a:lnTo>
                <a:lnTo>
                  <a:pt x="2092439" y="924686"/>
                </a:lnTo>
                <a:lnTo>
                  <a:pt x="2361755" y="924687"/>
                </a:lnTo>
                <a:lnTo>
                  <a:pt x="2631014" y="924686"/>
                </a:lnTo>
                <a:lnTo>
                  <a:pt x="2894823" y="924687"/>
                </a:lnTo>
                <a:lnTo>
                  <a:pt x="3147791" y="924687"/>
                </a:lnTo>
                <a:lnTo>
                  <a:pt x="3384525" y="924687"/>
                </a:lnTo>
                <a:lnTo>
                  <a:pt x="3599632" y="924687"/>
                </a:lnTo>
                <a:lnTo>
                  <a:pt x="3787721" y="924687"/>
                </a:lnTo>
                <a:lnTo>
                  <a:pt x="3943398" y="924687"/>
                </a:lnTo>
                <a:lnTo>
                  <a:pt x="4061273" y="924686"/>
                </a:lnTo>
                <a:lnTo>
                  <a:pt x="4135952" y="924687"/>
                </a:lnTo>
                <a:lnTo>
                  <a:pt x="4162044" y="924687"/>
                </a:lnTo>
                <a:lnTo>
                  <a:pt x="4162044" y="231775"/>
                </a:lnTo>
                <a:lnTo>
                  <a:pt x="555371" y="231775"/>
                </a:lnTo>
                <a:lnTo>
                  <a:pt x="71627" y="0"/>
                </a:lnTo>
                <a:close/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2436" y="4436364"/>
            <a:ext cx="4144010" cy="925194"/>
          </a:xfrm>
          <a:custGeom>
            <a:avLst/>
            <a:gdLst/>
            <a:ahLst/>
            <a:cxnLst/>
            <a:rect l="l" t="t" r="r" b="b"/>
            <a:pathLst>
              <a:path w="4144010" h="925195">
                <a:moveTo>
                  <a:pt x="4072001" y="0"/>
                </a:moveTo>
                <a:lnTo>
                  <a:pt x="3588512" y="231775"/>
                </a:lnTo>
                <a:lnTo>
                  <a:pt x="0" y="231775"/>
                </a:lnTo>
                <a:lnTo>
                  <a:pt x="0" y="924687"/>
                </a:lnTo>
                <a:lnTo>
                  <a:pt x="25965" y="924687"/>
                </a:lnTo>
                <a:lnTo>
                  <a:pt x="100282" y="924686"/>
                </a:lnTo>
                <a:lnTo>
                  <a:pt x="217585" y="924687"/>
                </a:lnTo>
                <a:lnTo>
                  <a:pt x="372507" y="924686"/>
                </a:lnTo>
                <a:lnTo>
                  <a:pt x="559681" y="924687"/>
                </a:lnTo>
                <a:lnTo>
                  <a:pt x="773740" y="924687"/>
                </a:lnTo>
                <a:lnTo>
                  <a:pt x="1009317" y="924687"/>
                </a:lnTo>
                <a:lnTo>
                  <a:pt x="1261047" y="924687"/>
                </a:lnTo>
                <a:lnTo>
                  <a:pt x="1523561" y="924686"/>
                </a:lnTo>
                <a:lnTo>
                  <a:pt x="1791493" y="924687"/>
                </a:lnTo>
                <a:lnTo>
                  <a:pt x="2059477" y="924687"/>
                </a:lnTo>
                <a:lnTo>
                  <a:pt x="2322146" y="924687"/>
                </a:lnTo>
                <a:lnTo>
                  <a:pt x="2574132" y="924686"/>
                </a:lnTo>
                <a:lnTo>
                  <a:pt x="2810070" y="924687"/>
                </a:lnTo>
                <a:lnTo>
                  <a:pt x="3024592" y="924687"/>
                </a:lnTo>
                <a:lnTo>
                  <a:pt x="3212331" y="924686"/>
                </a:lnTo>
                <a:lnTo>
                  <a:pt x="3367922" y="924687"/>
                </a:lnTo>
                <a:lnTo>
                  <a:pt x="3485996" y="924687"/>
                </a:lnTo>
                <a:lnTo>
                  <a:pt x="3561188" y="924687"/>
                </a:lnTo>
                <a:lnTo>
                  <a:pt x="3588130" y="924687"/>
                </a:lnTo>
                <a:lnTo>
                  <a:pt x="3588130" y="925068"/>
                </a:lnTo>
                <a:lnTo>
                  <a:pt x="3588385" y="924687"/>
                </a:lnTo>
                <a:lnTo>
                  <a:pt x="3591687" y="924687"/>
                </a:lnTo>
                <a:lnTo>
                  <a:pt x="3591687" y="919861"/>
                </a:lnTo>
                <a:lnTo>
                  <a:pt x="4143755" y="68453"/>
                </a:lnTo>
                <a:lnTo>
                  <a:pt x="4072001" y="0"/>
                </a:lnTo>
                <a:close/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0879" y="1885219"/>
            <a:ext cx="992505" cy="992505"/>
          </a:xfrm>
          <a:custGeom>
            <a:avLst/>
            <a:gdLst/>
            <a:ahLst/>
            <a:cxnLst/>
            <a:rect l="l" t="t" r="r" b="b"/>
            <a:pathLst>
              <a:path w="992505" h="992505">
                <a:moveTo>
                  <a:pt x="496028" y="0"/>
                </a:moveTo>
                <a:lnTo>
                  <a:pt x="420100" y="5810"/>
                </a:lnTo>
                <a:lnTo>
                  <a:pt x="382589" y="13073"/>
                </a:lnTo>
                <a:lnTo>
                  <a:pt x="345621" y="23240"/>
                </a:lnTo>
                <a:lnTo>
                  <a:pt x="309376" y="36314"/>
                </a:lnTo>
                <a:lnTo>
                  <a:pt x="274034" y="52292"/>
                </a:lnTo>
                <a:lnTo>
                  <a:pt x="239776" y="71175"/>
                </a:lnTo>
                <a:lnTo>
                  <a:pt x="206783" y="92963"/>
                </a:lnTo>
                <a:lnTo>
                  <a:pt x="175235" y="117657"/>
                </a:lnTo>
                <a:lnTo>
                  <a:pt x="145313" y="145256"/>
                </a:lnTo>
                <a:lnTo>
                  <a:pt x="117703" y="175180"/>
                </a:lnTo>
                <a:lnTo>
                  <a:pt x="93000" y="206729"/>
                </a:lnTo>
                <a:lnTo>
                  <a:pt x="71203" y="239724"/>
                </a:lnTo>
                <a:lnTo>
                  <a:pt x="52312" y="273983"/>
                </a:lnTo>
                <a:lnTo>
                  <a:pt x="36328" y="309326"/>
                </a:lnTo>
                <a:lnTo>
                  <a:pt x="23250" y="345572"/>
                </a:lnTo>
                <a:lnTo>
                  <a:pt x="13078" y="382542"/>
                </a:lnTo>
                <a:lnTo>
                  <a:pt x="5812" y="420053"/>
                </a:lnTo>
                <a:lnTo>
                  <a:pt x="1453" y="457927"/>
                </a:lnTo>
                <a:lnTo>
                  <a:pt x="0" y="495982"/>
                </a:lnTo>
                <a:lnTo>
                  <a:pt x="1453" y="534038"/>
                </a:lnTo>
                <a:lnTo>
                  <a:pt x="5812" y="571915"/>
                </a:lnTo>
                <a:lnTo>
                  <a:pt x="13078" y="609431"/>
                </a:lnTo>
                <a:lnTo>
                  <a:pt x="23250" y="646407"/>
                </a:lnTo>
                <a:lnTo>
                  <a:pt x="36328" y="682662"/>
                </a:lnTo>
                <a:lnTo>
                  <a:pt x="52312" y="718016"/>
                </a:lnTo>
                <a:lnTo>
                  <a:pt x="71203" y="752287"/>
                </a:lnTo>
                <a:lnTo>
                  <a:pt x="93000" y="785296"/>
                </a:lnTo>
                <a:lnTo>
                  <a:pt x="117703" y="816862"/>
                </a:lnTo>
                <a:lnTo>
                  <a:pt x="145313" y="846804"/>
                </a:lnTo>
                <a:lnTo>
                  <a:pt x="175235" y="874402"/>
                </a:lnTo>
                <a:lnTo>
                  <a:pt x="206783" y="899096"/>
                </a:lnTo>
                <a:lnTo>
                  <a:pt x="239776" y="920884"/>
                </a:lnTo>
                <a:lnTo>
                  <a:pt x="274034" y="939768"/>
                </a:lnTo>
                <a:lnTo>
                  <a:pt x="309376" y="955746"/>
                </a:lnTo>
                <a:lnTo>
                  <a:pt x="345621" y="968819"/>
                </a:lnTo>
                <a:lnTo>
                  <a:pt x="382589" y="978987"/>
                </a:lnTo>
                <a:lnTo>
                  <a:pt x="420100" y="986250"/>
                </a:lnTo>
                <a:lnTo>
                  <a:pt x="457974" y="990607"/>
                </a:lnTo>
                <a:lnTo>
                  <a:pt x="496028" y="992060"/>
                </a:lnTo>
                <a:lnTo>
                  <a:pt x="534084" y="990607"/>
                </a:lnTo>
                <a:lnTo>
                  <a:pt x="571960" y="986250"/>
                </a:lnTo>
                <a:lnTo>
                  <a:pt x="609476" y="978987"/>
                </a:lnTo>
                <a:lnTo>
                  <a:pt x="646452" y="968819"/>
                </a:lnTo>
                <a:lnTo>
                  <a:pt x="682707" y="955746"/>
                </a:lnTo>
                <a:lnTo>
                  <a:pt x="718060" y="939768"/>
                </a:lnTo>
                <a:lnTo>
                  <a:pt x="752331" y="920884"/>
                </a:lnTo>
                <a:lnTo>
                  <a:pt x="785340" y="899096"/>
                </a:lnTo>
                <a:lnTo>
                  <a:pt x="816906" y="874402"/>
                </a:lnTo>
                <a:lnTo>
                  <a:pt x="846848" y="846804"/>
                </a:lnTo>
                <a:lnTo>
                  <a:pt x="874447" y="816862"/>
                </a:lnTo>
                <a:lnTo>
                  <a:pt x="899140" y="785296"/>
                </a:lnTo>
                <a:lnTo>
                  <a:pt x="920929" y="752287"/>
                </a:lnTo>
                <a:lnTo>
                  <a:pt x="939812" y="718016"/>
                </a:lnTo>
                <a:lnTo>
                  <a:pt x="955790" y="682662"/>
                </a:lnTo>
                <a:lnTo>
                  <a:pt x="968863" y="646407"/>
                </a:lnTo>
                <a:lnTo>
                  <a:pt x="979031" y="609431"/>
                </a:lnTo>
                <a:lnTo>
                  <a:pt x="986294" y="571915"/>
                </a:lnTo>
                <a:lnTo>
                  <a:pt x="990652" y="534038"/>
                </a:lnTo>
                <a:lnTo>
                  <a:pt x="992104" y="495982"/>
                </a:lnTo>
                <a:lnTo>
                  <a:pt x="990652" y="457927"/>
                </a:lnTo>
                <a:lnTo>
                  <a:pt x="986294" y="420053"/>
                </a:lnTo>
                <a:lnTo>
                  <a:pt x="979031" y="382542"/>
                </a:lnTo>
                <a:lnTo>
                  <a:pt x="968863" y="345572"/>
                </a:lnTo>
                <a:lnTo>
                  <a:pt x="955790" y="309326"/>
                </a:lnTo>
                <a:lnTo>
                  <a:pt x="939812" y="273983"/>
                </a:lnTo>
                <a:lnTo>
                  <a:pt x="920929" y="239724"/>
                </a:lnTo>
                <a:lnTo>
                  <a:pt x="899140" y="206729"/>
                </a:lnTo>
                <a:lnTo>
                  <a:pt x="874447" y="175180"/>
                </a:lnTo>
                <a:lnTo>
                  <a:pt x="846848" y="145256"/>
                </a:lnTo>
                <a:lnTo>
                  <a:pt x="816906" y="117657"/>
                </a:lnTo>
                <a:lnTo>
                  <a:pt x="785340" y="92963"/>
                </a:lnTo>
                <a:lnTo>
                  <a:pt x="752331" y="71175"/>
                </a:lnTo>
                <a:lnTo>
                  <a:pt x="718060" y="52292"/>
                </a:lnTo>
                <a:lnTo>
                  <a:pt x="682707" y="36314"/>
                </a:lnTo>
                <a:lnTo>
                  <a:pt x="646452" y="23241"/>
                </a:lnTo>
                <a:lnTo>
                  <a:pt x="609476" y="13073"/>
                </a:lnTo>
                <a:lnTo>
                  <a:pt x="571960" y="5810"/>
                </a:lnTo>
                <a:lnTo>
                  <a:pt x="534084" y="1452"/>
                </a:lnTo>
                <a:lnTo>
                  <a:pt x="49602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8739" y="2243327"/>
            <a:ext cx="376555" cy="274320"/>
          </a:xfrm>
          <a:custGeom>
            <a:avLst/>
            <a:gdLst/>
            <a:ahLst/>
            <a:cxnLst/>
            <a:rect l="l" t="t" r="r" b="b"/>
            <a:pathLst>
              <a:path w="376555" h="274319">
                <a:moveTo>
                  <a:pt x="215772" y="157480"/>
                </a:moveTo>
                <a:lnTo>
                  <a:pt x="204723" y="170942"/>
                </a:lnTo>
                <a:lnTo>
                  <a:pt x="258572" y="236855"/>
                </a:lnTo>
                <a:lnTo>
                  <a:pt x="260222" y="238760"/>
                </a:lnTo>
                <a:lnTo>
                  <a:pt x="262509" y="240030"/>
                </a:lnTo>
                <a:lnTo>
                  <a:pt x="347217" y="240030"/>
                </a:lnTo>
                <a:lnTo>
                  <a:pt x="326009" y="261238"/>
                </a:lnTo>
                <a:lnTo>
                  <a:pt x="325120" y="263398"/>
                </a:lnTo>
                <a:lnTo>
                  <a:pt x="325120" y="270383"/>
                </a:lnTo>
                <a:lnTo>
                  <a:pt x="328929" y="274320"/>
                </a:lnTo>
                <a:lnTo>
                  <a:pt x="336041" y="274320"/>
                </a:lnTo>
                <a:lnTo>
                  <a:pt x="338201" y="273304"/>
                </a:lnTo>
                <a:lnTo>
                  <a:pt x="375411" y="235966"/>
                </a:lnTo>
                <a:lnTo>
                  <a:pt x="376428" y="233807"/>
                </a:lnTo>
                <a:lnTo>
                  <a:pt x="376428" y="229108"/>
                </a:lnTo>
                <a:lnTo>
                  <a:pt x="375411" y="226949"/>
                </a:lnTo>
                <a:lnTo>
                  <a:pt x="371362" y="222885"/>
                </a:lnTo>
                <a:lnTo>
                  <a:pt x="269240" y="222885"/>
                </a:lnTo>
                <a:lnTo>
                  <a:pt x="215772" y="157480"/>
                </a:lnTo>
                <a:close/>
              </a:path>
              <a:path w="376555" h="274319">
                <a:moveTo>
                  <a:pt x="336041" y="0"/>
                </a:moveTo>
                <a:lnTo>
                  <a:pt x="328929" y="0"/>
                </a:lnTo>
                <a:lnTo>
                  <a:pt x="325120" y="3810"/>
                </a:lnTo>
                <a:lnTo>
                  <a:pt x="325120" y="10922"/>
                </a:lnTo>
                <a:lnTo>
                  <a:pt x="326009" y="13081"/>
                </a:lnTo>
                <a:lnTo>
                  <a:pt x="347217" y="34162"/>
                </a:lnTo>
                <a:lnTo>
                  <a:pt x="262509" y="34162"/>
                </a:lnTo>
                <a:lnTo>
                  <a:pt x="260222" y="35560"/>
                </a:lnTo>
                <a:lnTo>
                  <a:pt x="258698" y="37464"/>
                </a:lnTo>
                <a:lnTo>
                  <a:pt x="258468" y="37464"/>
                </a:lnTo>
                <a:lnTo>
                  <a:pt x="107187" y="222885"/>
                </a:lnTo>
                <a:lnTo>
                  <a:pt x="3809" y="222885"/>
                </a:lnTo>
                <a:lnTo>
                  <a:pt x="0" y="226695"/>
                </a:lnTo>
                <a:lnTo>
                  <a:pt x="0" y="236220"/>
                </a:lnTo>
                <a:lnTo>
                  <a:pt x="3809" y="240030"/>
                </a:lnTo>
                <a:lnTo>
                  <a:pt x="113918" y="240030"/>
                </a:lnTo>
                <a:lnTo>
                  <a:pt x="116204" y="238760"/>
                </a:lnTo>
                <a:lnTo>
                  <a:pt x="117728" y="236855"/>
                </a:lnTo>
                <a:lnTo>
                  <a:pt x="269240" y="51435"/>
                </a:lnTo>
                <a:lnTo>
                  <a:pt x="371361" y="51435"/>
                </a:lnTo>
                <a:lnTo>
                  <a:pt x="375411" y="47371"/>
                </a:lnTo>
                <a:lnTo>
                  <a:pt x="376428" y="45212"/>
                </a:lnTo>
                <a:lnTo>
                  <a:pt x="376428" y="40386"/>
                </a:lnTo>
                <a:lnTo>
                  <a:pt x="375411" y="38354"/>
                </a:lnTo>
                <a:lnTo>
                  <a:pt x="374529" y="37464"/>
                </a:lnTo>
                <a:lnTo>
                  <a:pt x="258698" y="37464"/>
                </a:lnTo>
                <a:lnTo>
                  <a:pt x="374402" y="37337"/>
                </a:lnTo>
                <a:lnTo>
                  <a:pt x="338201" y="888"/>
                </a:lnTo>
                <a:lnTo>
                  <a:pt x="336041" y="0"/>
                </a:lnTo>
                <a:close/>
              </a:path>
              <a:path w="376555" h="274319">
                <a:moveTo>
                  <a:pt x="336041" y="188595"/>
                </a:moveTo>
                <a:lnTo>
                  <a:pt x="328929" y="188595"/>
                </a:lnTo>
                <a:lnTo>
                  <a:pt x="325120" y="192405"/>
                </a:lnTo>
                <a:lnTo>
                  <a:pt x="325120" y="199517"/>
                </a:lnTo>
                <a:lnTo>
                  <a:pt x="326009" y="201675"/>
                </a:lnTo>
                <a:lnTo>
                  <a:pt x="347217" y="222885"/>
                </a:lnTo>
                <a:lnTo>
                  <a:pt x="371362" y="222885"/>
                </a:lnTo>
                <a:lnTo>
                  <a:pt x="339724" y="191135"/>
                </a:lnTo>
                <a:lnTo>
                  <a:pt x="338201" y="189484"/>
                </a:lnTo>
                <a:lnTo>
                  <a:pt x="336041" y="188595"/>
                </a:lnTo>
                <a:close/>
              </a:path>
              <a:path w="376555" h="274319">
                <a:moveTo>
                  <a:pt x="113918" y="34162"/>
                </a:moveTo>
                <a:lnTo>
                  <a:pt x="3809" y="34162"/>
                </a:lnTo>
                <a:lnTo>
                  <a:pt x="0" y="38100"/>
                </a:lnTo>
                <a:lnTo>
                  <a:pt x="0" y="47625"/>
                </a:lnTo>
                <a:lnTo>
                  <a:pt x="3809" y="51435"/>
                </a:lnTo>
                <a:lnTo>
                  <a:pt x="107187" y="51435"/>
                </a:lnTo>
                <a:lnTo>
                  <a:pt x="160528" y="116839"/>
                </a:lnTo>
                <a:lnTo>
                  <a:pt x="171576" y="103250"/>
                </a:lnTo>
                <a:lnTo>
                  <a:pt x="117832" y="37464"/>
                </a:lnTo>
                <a:lnTo>
                  <a:pt x="116204" y="35560"/>
                </a:lnTo>
                <a:lnTo>
                  <a:pt x="113918" y="34162"/>
                </a:lnTo>
                <a:close/>
              </a:path>
              <a:path w="376555" h="274319">
                <a:moveTo>
                  <a:pt x="371361" y="51435"/>
                </a:moveTo>
                <a:lnTo>
                  <a:pt x="347217" y="51435"/>
                </a:lnTo>
                <a:lnTo>
                  <a:pt x="327533" y="71120"/>
                </a:lnTo>
                <a:lnTo>
                  <a:pt x="326009" y="72517"/>
                </a:lnTo>
                <a:lnTo>
                  <a:pt x="325120" y="74802"/>
                </a:lnTo>
                <a:lnTo>
                  <a:pt x="325120" y="81787"/>
                </a:lnTo>
                <a:lnTo>
                  <a:pt x="328929" y="85725"/>
                </a:lnTo>
                <a:lnTo>
                  <a:pt x="336041" y="85725"/>
                </a:lnTo>
                <a:lnTo>
                  <a:pt x="338201" y="84709"/>
                </a:lnTo>
                <a:lnTo>
                  <a:pt x="371361" y="51435"/>
                </a:lnTo>
                <a:close/>
              </a:path>
              <a:path w="376555" h="274319">
                <a:moveTo>
                  <a:pt x="117728" y="37337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0879" y="3172999"/>
            <a:ext cx="992505" cy="992505"/>
          </a:xfrm>
          <a:custGeom>
            <a:avLst/>
            <a:gdLst/>
            <a:ahLst/>
            <a:cxnLst/>
            <a:rect l="l" t="t" r="r" b="b"/>
            <a:pathLst>
              <a:path w="992505" h="992504">
                <a:moveTo>
                  <a:pt x="496028" y="0"/>
                </a:moveTo>
                <a:lnTo>
                  <a:pt x="420100" y="5810"/>
                </a:lnTo>
                <a:lnTo>
                  <a:pt x="382589" y="13073"/>
                </a:lnTo>
                <a:lnTo>
                  <a:pt x="345621" y="23241"/>
                </a:lnTo>
                <a:lnTo>
                  <a:pt x="309376" y="36314"/>
                </a:lnTo>
                <a:lnTo>
                  <a:pt x="274034" y="52292"/>
                </a:lnTo>
                <a:lnTo>
                  <a:pt x="239776" y="71175"/>
                </a:lnTo>
                <a:lnTo>
                  <a:pt x="206783" y="92963"/>
                </a:lnTo>
                <a:lnTo>
                  <a:pt x="175235" y="117657"/>
                </a:lnTo>
                <a:lnTo>
                  <a:pt x="145313" y="145256"/>
                </a:lnTo>
                <a:lnTo>
                  <a:pt x="117703" y="175180"/>
                </a:lnTo>
                <a:lnTo>
                  <a:pt x="93000" y="206729"/>
                </a:lnTo>
                <a:lnTo>
                  <a:pt x="71203" y="239724"/>
                </a:lnTo>
                <a:lnTo>
                  <a:pt x="52312" y="273983"/>
                </a:lnTo>
                <a:lnTo>
                  <a:pt x="36328" y="309326"/>
                </a:lnTo>
                <a:lnTo>
                  <a:pt x="23250" y="345572"/>
                </a:lnTo>
                <a:lnTo>
                  <a:pt x="13078" y="382542"/>
                </a:lnTo>
                <a:lnTo>
                  <a:pt x="5812" y="420053"/>
                </a:lnTo>
                <a:lnTo>
                  <a:pt x="1453" y="457927"/>
                </a:lnTo>
                <a:lnTo>
                  <a:pt x="0" y="495982"/>
                </a:lnTo>
                <a:lnTo>
                  <a:pt x="1453" y="534038"/>
                </a:lnTo>
                <a:lnTo>
                  <a:pt x="5812" y="571915"/>
                </a:lnTo>
                <a:lnTo>
                  <a:pt x="13078" y="609431"/>
                </a:lnTo>
                <a:lnTo>
                  <a:pt x="23250" y="646407"/>
                </a:lnTo>
                <a:lnTo>
                  <a:pt x="36328" y="682662"/>
                </a:lnTo>
                <a:lnTo>
                  <a:pt x="52312" y="718016"/>
                </a:lnTo>
                <a:lnTo>
                  <a:pt x="71203" y="752287"/>
                </a:lnTo>
                <a:lnTo>
                  <a:pt x="93000" y="785296"/>
                </a:lnTo>
                <a:lnTo>
                  <a:pt x="117703" y="816862"/>
                </a:lnTo>
                <a:lnTo>
                  <a:pt x="145313" y="846804"/>
                </a:lnTo>
                <a:lnTo>
                  <a:pt x="175235" y="874402"/>
                </a:lnTo>
                <a:lnTo>
                  <a:pt x="206783" y="899096"/>
                </a:lnTo>
                <a:lnTo>
                  <a:pt x="239776" y="920884"/>
                </a:lnTo>
                <a:lnTo>
                  <a:pt x="274034" y="939768"/>
                </a:lnTo>
                <a:lnTo>
                  <a:pt x="309376" y="955746"/>
                </a:lnTo>
                <a:lnTo>
                  <a:pt x="345621" y="968819"/>
                </a:lnTo>
                <a:lnTo>
                  <a:pt x="382589" y="978987"/>
                </a:lnTo>
                <a:lnTo>
                  <a:pt x="420100" y="986250"/>
                </a:lnTo>
                <a:lnTo>
                  <a:pt x="457974" y="990607"/>
                </a:lnTo>
                <a:lnTo>
                  <a:pt x="496028" y="992060"/>
                </a:lnTo>
                <a:lnTo>
                  <a:pt x="534084" y="990607"/>
                </a:lnTo>
                <a:lnTo>
                  <a:pt x="571960" y="986250"/>
                </a:lnTo>
                <a:lnTo>
                  <a:pt x="609476" y="978987"/>
                </a:lnTo>
                <a:lnTo>
                  <a:pt x="646452" y="968819"/>
                </a:lnTo>
                <a:lnTo>
                  <a:pt x="682707" y="955746"/>
                </a:lnTo>
                <a:lnTo>
                  <a:pt x="718060" y="939768"/>
                </a:lnTo>
                <a:lnTo>
                  <a:pt x="752331" y="920884"/>
                </a:lnTo>
                <a:lnTo>
                  <a:pt x="785340" y="899096"/>
                </a:lnTo>
                <a:lnTo>
                  <a:pt x="816906" y="874402"/>
                </a:lnTo>
                <a:lnTo>
                  <a:pt x="846848" y="846804"/>
                </a:lnTo>
                <a:lnTo>
                  <a:pt x="874447" y="816862"/>
                </a:lnTo>
                <a:lnTo>
                  <a:pt x="899140" y="785296"/>
                </a:lnTo>
                <a:lnTo>
                  <a:pt x="920929" y="752287"/>
                </a:lnTo>
                <a:lnTo>
                  <a:pt x="939812" y="718016"/>
                </a:lnTo>
                <a:lnTo>
                  <a:pt x="955790" y="682662"/>
                </a:lnTo>
                <a:lnTo>
                  <a:pt x="968863" y="646407"/>
                </a:lnTo>
                <a:lnTo>
                  <a:pt x="979031" y="609431"/>
                </a:lnTo>
                <a:lnTo>
                  <a:pt x="986294" y="571915"/>
                </a:lnTo>
                <a:lnTo>
                  <a:pt x="990652" y="534038"/>
                </a:lnTo>
                <a:lnTo>
                  <a:pt x="992104" y="495982"/>
                </a:lnTo>
                <a:lnTo>
                  <a:pt x="990652" y="457927"/>
                </a:lnTo>
                <a:lnTo>
                  <a:pt x="986294" y="420053"/>
                </a:lnTo>
                <a:lnTo>
                  <a:pt x="979031" y="382542"/>
                </a:lnTo>
                <a:lnTo>
                  <a:pt x="968863" y="345572"/>
                </a:lnTo>
                <a:lnTo>
                  <a:pt x="955790" y="309326"/>
                </a:lnTo>
                <a:lnTo>
                  <a:pt x="939812" y="273983"/>
                </a:lnTo>
                <a:lnTo>
                  <a:pt x="920929" y="239724"/>
                </a:lnTo>
                <a:lnTo>
                  <a:pt x="899140" y="206729"/>
                </a:lnTo>
                <a:lnTo>
                  <a:pt x="874447" y="175180"/>
                </a:lnTo>
                <a:lnTo>
                  <a:pt x="846848" y="145256"/>
                </a:lnTo>
                <a:lnTo>
                  <a:pt x="816906" y="117657"/>
                </a:lnTo>
                <a:lnTo>
                  <a:pt x="785340" y="92963"/>
                </a:lnTo>
                <a:lnTo>
                  <a:pt x="752331" y="71175"/>
                </a:lnTo>
                <a:lnTo>
                  <a:pt x="718060" y="52292"/>
                </a:lnTo>
                <a:lnTo>
                  <a:pt x="682707" y="36314"/>
                </a:lnTo>
                <a:lnTo>
                  <a:pt x="646452" y="23241"/>
                </a:lnTo>
                <a:lnTo>
                  <a:pt x="609476" y="13073"/>
                </a:lnTo>
                <a:lnTo>
                  <a:pt x="571960" y="5810"/>
                </a:lnTo>
                <a:lnTo>
                  <a:pt x="534084" y="1452"/>
                </a:lnTo>
                <a:lnTo>
                  <a:pt x="49602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0609" y="3532632"/>
            <a:ext cx="334645" cy="274320"/>
          </a:xfrm>
          <a:custGeom>
            <a:avLst/>
            <a:gdLst/>
            <a:ahLst/>
            <a:cxnLst/>
            <a:rect l="l" t="t" r="r" b="b"/>
            <a:pathLst>
              <a:path w="334644" h="274320">
                <a:moveTo>
                  <a:pt x="304266" y="213359"/>
                </a:moveTo>
                <a:lnTo>
                  <a:pt x="29946" y="213359"/>
                </a:lnTo>
                <a:lnTo>
                  <a:pt x="16139" y="216659"/>
                </a:lnTo>
                <a:lnTo>
                  <a:pt x="5631" y="225464"/>
                </a:lnTo>
                <a:lnTo>
                  <a:pt x="0" y="238140"/>
                </a:lnTo>
                <a:lnTo>
                  <a:pt x="2377" y="254197"/>
                </a:lnTo>
                <a:lnTo>
                  <a:pt x="9545" y="265897"/>
                </a:lnTo>
                <a:lnTo>
                  <a:pt x="20273" y="272718"/>
                </a:lnTo>
                <a:lnTo>
                  <a:pt x="304266" y="274319"/>
                </a:lnTo>
                <a:lnTo>
                  <a:pt x="318073" y="271044"/>
                </a:lnTo>
                <a:lnTo>
                  <a:pt x="328581" y="262269"/>
                </a:lnTo>
                <a:lnTo>
                  <a:pt x="329996" y="259079"/>
                </a:lnTo>
                <a:lnTo>
                  <a:pt x="21564" y="259079"/>
                </a:lnTo>
                <a:lnTo>
                  <a:pt x="14706" y="252221"/>
                </a:lnTo>
                <a:lnTo>
                  <a:pt x="14706" y="235457"/>
                </a:lnTo>
                <a:lnTo>
                  <a:pt x="21564" y="228599"/>
                </a:lnTo>
                <a:lnTo>
                  <a:pt x="328807" y="228599"/>
                </a:lnTo>
                <a:lnTo>
                  <a:pt x="324677" y="221841"/>
                </a:lnTo>
                <a:lnTo>
                  <a:pt x="313959" y="214980"/>
                </a:lnTo>
                <a:lnTo>
                  <a:pt x="304266" y="213359"/>
                </a:lnTo>
                <a:close/>
              </a:path>
              <a:path w="334644" h="274320">
                <a:moveTo>
                  <a:pt x="328807" y="228599"/>
                </a:moveTo>
                <a:lnTo>
                  <a:pt x="312648" y="228599"/>
                </a:lnTo>
                <a:lnTo>
                  <a:pt x="319506" y="235457"/>
                </a:lnTo>
                <a:lnTo>
                  <a:pt x="319506" y="252221"/>
                </a:lnTo>
                <a:lnTo>
                  <a:pt x="312648" y="259079"/>
                </a:lnTo>
                <a:lnTo>
                  <a:pt x="329996" y="259079"/>
                </a:lnTo>
                <a:lnTo>
                  <a:pt x="334212" y="249574"/>
                </a:lnTo>
                <a:lnTo>
                  <a:pt x="331837" y="233558"/>
                </a:lnTo>
                <a:lnTo>
                  <a:pt x="328807" y="228599"/>
                </a:lnTo>
                <a:close/>
              </a:path>
              <a:path w="334644" h="274320">
                <a:moveTo>
                  <a:pt x="29946" y="0"/>
                </a:moveTo>
                <a:lnTo>
                  <a:pt x="16139" y="3275"/>
                </a:lnTo>
                <a:lnTo>
                  <a:pt x="5631" y="12050"/>
                </a:lnTo>
                <a:lnTo>
                  <a:pt x="0" y="24745"/>
                </a:lnTo>
                <a:lnTo>
                  <a:pt x="2375" y="40815"/>
                </a:lnTo>
                <a:lnTo>
                  <a:pt x="9535" y="52523"/>
                </a:lnTo>
                <a:lnTo>
                  <a:pt x="20253" y="59351"/>
                </a:lnTo>
                <a:lnTo>
                  <a:pt x="29946" y="60959"/>
                </a:lnTo>
                <a:lnTo>
                  <a:pt x="304266" y="60959"/>
                </a:lnTo>
                <a:lnTo>
                  <a:pt x="318073" y="57684"/>
                </a:lnTo>
                <a:lnTo>
                  <a:pt x="328581" y="48909"/>
                </a:lnTo>
                <a:lnTo>
                  <a:pt x="329996" y="45719"/>
                </a:lnTo>
                <a:lnTo>
                  <a:pt x="21564" y="45719"/>
                </a:lnTo>
                <a:lnTo>
                  <a:pt x="14706" y="38862"/>
                </a:lnTo>
                <a:lnTo>
                  <a:pt x="14706" y="22097"/>
                </a:lnTo>
                <a:lnTo>
                  <a:pt x="21564" y="15239"/>
                </a:lnTo>
                <a:lnTo>
                  <a:pt x="328838" y="15239"/>
                </a:lnTo>
                <a:lnTo>
                  <a:pt x="324677" y="8436"/>
                </a:lnTo>
                <a:lnTo>
                  <a:pt x="313959" y="1608"/>
                </a:lnTo>
                <a:lnTo>
                  <a:pt x="29946" y="0"/>
                </a:lnTo>
                <a:close/>
              </a:path>
              <a:path w="334644" h="274320">
                <a:moveTo>
                  <a:pt x="328838" y="15239"/>
                </a:moveTo>
                <a:lnTo>
                  <a:pt x="312648" y="15239"/>
                </a:lnTo>
                <a:lnTo>
                  <a:pt x="319506" y="22097"/>
                </a:lnTo>
                <a:lnTo>
                  <a:pt x="319506" y="38862"/>
                </a:lnTo>
                <a:lnTo>
                  <a:pt x="312648" y="45719"/>
                </a:lnTo>
                <a:lnTo>
                  <a:pt x="329996" y="45719"/>
                </a:lnTo>
                <a:lnTo>
                  <a:pt x="334212" y="36214"/>
                </a:lnTo>
                <a:lnTo>
                  <a:pt x="331837" y="20144"/>
                </a:lnTo>
                <a:lnTo>
                  <a:pt x="328838" y="15239"/>
                </a:lnTo>
                <a:close/>
              </a:path>
              <a:path w="334644" h="274320">
                <a:moveTo>
                  <a:pt x="304266" y="106679"/>
                </a:moveTo>
                <a:lnTo>
                  <a:pt x="29946" y="106679"/>
                </a:lnTo>
                <a:lnTo>
                  <a:pt x="16139" y="109979"/>
                </a:lnTo>
                <a:lnTo>
                  <a:pt x="5631" y="118784"/>
                </a:lnTo>
                <a:lnTo>
                  <a:pt x="0" y="131460"/>
                </a:lnTo>
                <a:lnTo>
                  <a:pt x="2377" y="147517"/>
                </a:lnTo>
                <a:lnTo>
                  <a:pt x="9545" y="159217"/>
                </a:lnTo>
                <a:lnTo>
                  <a:pt x="20273" y="166038"/>
                </a:lnTo>
                <a:lnTo>
                  <a:pt x="304266" y="167639"/>
                </a:lnTo>
                <a:lnTo>
                  <a:pt x="318073" y="164364"/>
                </a:lnTo>
                <a:lnTo>
                  <a:pt x="328581" y="155589"/>
                </a:lnTo>
                <a:lnTo>
                  <a:pt x="329996" y="152399"/>
                </a:lnTo>
                <a:lnTo>
                  <a:pt x="21564" y="152399"/>
                </a:lnTo>
                <a:lnTo>
                  <a:pt x="14706" y="145541"/>
                </a:lnTo>
                <a:lnTo>
                  <a:pt x="14706" y="128777"/>
                </a:lnTo>
                <a:lnTo>
                  <a:pt x="21564" y="121919"/>
                </a:lnTo>
                <a:lnTo>
                  <a:pt x="328807" y="121919"/>
                </a:lnTo>
                <a:lnTo>
                  <a:pt x="324677" y="115161"/>
                </a:lnTo>
                <a:lnTo>
                  <a:pt x="313959" y="108300"/>
                </a:lnTo>
                <a:lnTo>
                  <a:pt x="304266" y="106679"/>
                </a:lnTo>
                <a:close/>
              </a:path>
              <a:path w="334644" h="274320">
                <a:moveTo>
                  <a:pt x="328807" y="121919"/>
                </a:moveTo>
                <a:lnTo>
                  <a:pt x="312648" y="121919"/>
                </a:lnTo>
                <a:lnTo>
                  <a:pt x="319506" y="128777"/>
                </a:lnTo>
                <a:lnTo>
                  <a:pt x="319506" y="145541"/>
                </a:lnTo>
                <a:lnTo>
                  <a:pt x="312648" y="152399"/>
                </a:lnTo>
                <a:lnTo>
                  <a:pt x="329996" y="152399"/>
                </a:lnTo>
                <a:lnTo>
                  <a:pt x="334212" y="142894"/>
                </a:lnTo>
                <a:lnTo>
                  <a:pt x="331837" y="126878"/>
                </a:lnTo>
                <a:lnTo>
                  <a:pt x="328807" y="121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0691" y="4561300"/>
            <a:ext cx="991235" cy="990600"/>
          </a:xfrm>
          <a:custGeom>
            <a:avLst/>
            <a:gdLst/>
            <a:ahLst/>
            <a:cxnLst/>
            <a:rect l="l" t="t" r="r" b="b"/>
            <a:pathLst>
              <a:path w="991235" h="990600">
                <a:moveTo>
                  <a:pt x="495253" y="0"/>
                </a:moveTo>
                <a:lnTo>
                  <a:pt x="419450" y="5802"/>
                </a:lnTo>
                <a:lnTo>
                  <a:pt x="381999" y="13055"/>
                </a:lnTo>
                <a:lnTo>
                  <a:pt x="345089" y="23210"/>
                </a:lnTo>
                <a:lnTo>
                  <a:pt x="308900" y="36266"/>
                </a:lnTo>
                <a:lnTo>
                  <a:pt x="273613" y="52223"/>
                </a:lnTo>
                <a:lnTo>
                  <a:pt x="239408" y="71082"/>
                </a:lnTo>
                <a:lnTo>
                  <a:pt x="206464" y="92842"/>
                </a:lnTo>
                <a:lnTo>
                  <a:pt x="174963" y="117503"/>
                </a:lnTo>
                <a:lnTo>
                  <a:pt x="145084" y="145065"/>
                </a:lnTo>
                <a:lnTo>
                  <a:pt x="117518" y="174949"/>
                </a:lnTo>
                <a:lnTo>
                  <a:pt x="92854" y="206456"/>
                </a:lnTo>
                <a:lnTo>
                  <a:pt x="71091" y="239403"/>
                </a:lnTo>
                <a:lnTo>
                  <a:pt x="52230" y="273613"/>
                </a:lnTo>
                <a:lnTo>
                  <a:pt x="36271" y="308903"/>
                </a:lnTo>
                <a:lnTo>
                  <a:pt x="23213" y="345095"/>
                </a:lnTo>
                <a:lnTo>
                  <a:pt x="13057" y="382007"/>
                </a:lnTo>
                <a:lnTo>
                  <a:pt x="5803" y="419460"/>
                </a:lnTo>
                <a:lnTo>
                  <a:pt x="0" y="495268"/>
                </a:lnTo>
                <a:lnTo>
                  <a:pt x="1450" y="533262"/>
                </a:lnTo>
                <a:lnTo>
                  <a:pt x="13057" y="608528"/>
                </a:lnTo>
                <a:lnTo>
                  <a:pt x="23213" y="645441"/>
                </a:lnTo>
                <a:lnTo>
                  <a:pt x="36271" y="681632"/>
                </a:lnTo>
                <a:lnTo>
                  <a:pt x="52230" y="716923"/>
                </a:lnTo>
                <a:lnTo>
                  <a:pt x="71091" y="751132"/>
                </a:lnTo>
                <a:lnTo>
                  <a:pt x="92854" y="784080"/>
                </a:lnTo>
                <a:lnTo>
                  <a:pt x="117518" y="815586"/>
                </a:lnTo>
                <a:lnTo>
                  <a:pt x="145084" y="845470"/>
                </a:lnTo>
                <a:lnTo>
                  <a:pt x="174963" y="873042"/>
                </a:lnTo>
                <a:lnTo>
                  <a:pt x="206464" y="897711"/>
                </a:lnTo>
                <a:lnTo>
                  <a:pt x="239408" y="919478"/>
                </a:lnTo>
                <a:lnTo>
                  <a:pt x="273613" y="938343"/>
                </a:lnTo>
                <a:lnTo>
                  <a:pt x="308900" y="954305"/>
                </a:lnTo>
                <a:lnTo>
                  <a:pt x="345089" y="967365"/>
                </a:lnTo>
                <a:lnTo>
                  <a:pt x="381999" y="977523"/>
                </a:lnTo>
                <a:lnTo>
                  <a:pt x="419450" y="984779"/>
                </a:lnTo>
                <a:lnTo>
                  <a:pt x="495253" y="990584"/>
                </a:lnTo>
                <a:lnTo>
                  <a:pt x="533246" y="989132"/>
                </a:lnTo>
                <a:lnTo>
                  <a:pt x="608511" y="977523"/>
                </a:lnTo>
                <a:lnTo>
                  <a:pt x="645423" y="967365"/>
                </a:lnTo>
                <a:lnTo>
                  <a:pt x="681614" y="954305"/>
                </a:lnTo>
                <a:lnTo>
                  <a:pt x="716904" y="938343"/>
                </a:lnTo>
                <a:lnTo>
                  <a:pt x="751113" y="919478"/>
                </a:lnTo>
                <a:lnTo>
                  <a:pt x="784061" y="897711"/>
                </a:lnTo>
                <a:lnTo>
                  <a:pt x="815567" y="873042"/>
                </a:lnTo>
                <a:lnTo>
                  <a:pt x="845451" y="845470"/>
                </a:lnTo>
                <a:lnTo>
                  <a:pt x="873032" y="815586"/>
                </a:lnTo>
                <a:lnTo>
                  <a:pt x="897709" y="784080"/>
                </a:lnTo>
                <a:lnTo>
                  <a:pt x="919483" y="751132"/>
                </a:lnTo>
                <a:lnTo>
                  <a:pt x="938354" y="716923"/>
                </a:lnTo>
                <a:lnTo>
                  <a:pt x="954322" y="681632"/>
                </a:lnTo>
                <a:lnTo>
                  <a:pt x="967386" y="645441"/>
                </a:lnTo>
                <a:lnTo>
                  <a:pt x="977548" y="608528"/>
                </a:lnTo>
                <a:lnTo>
                  <a:pt x="984806" y="571075"/>
                </a:lnTo>
                <a:lnTo>
                  <a:pt x="990612" y="495268"/>
                </a:lnTo>
                <a:lnTo>
                  <a:pt x="989161" y="457274"/>
                </a:lnTo>
                <a:lnTo>
                  <a:pt x="977548" y="382007"/>
                </a:lnTo>
                <a:lnTo>
                  <a:pt x="967386" y="345095"/>
                </a:lnTo>
                <a:lnTo>
                  <a:pt x="954322" y="308903"/>
                </a:lnTo>
                <a:lnTo>
                  <a:pt x="938354" y="273613"/>
                </a:lnTo>
                <a:lnTo>
                  <a:pt x="919483" y="239403"/>
                </a:lnTo>
                <a:lnTo>
                  <a:pt x="897709" y="206456"/>
                </a:lnTo>
                <a:lnTo>
                  <a:pt x="873032" y="174949"/>
                </a:lnTo>
                <a:lnTo>
                  <a:pt x="845451" y="145065"/>
                </a:lnTo>
                <a:lnTo>
                  <a:pt x="815567" y="117503"/>
                </a:lnTo>
                <a:lnTo>
                  <a:pt x="784061" y="92842"/>
                </a:lnTo>
                <a:lnTo>
                  <a:pt x="751113" y="71082"/>
                </a:lnTo>
                <a:lnTo>
                  <a:pt x="716904" y="52223"/>
                </a:lnTo>
                <a:lnTo>
                  <a:pt x="681614" y="36266"/>
                </a:lnTo>
                <a:lnTo>
                  <a:pt x="645423" y="23210"/>
                </a:lnTo>
                <a:lnTo>
                  <a:pt x="608511" y="13055"/>
                </a:lnTo>
                <a:lnTo>
                  <a:pt x="571058" y="5802"/>
                </a:lnTo>
                <a:lnTo>
                  <a:pt x="495253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7061" y="4830212"/>
            <a:ext cx="377825" cy="377190"/>
          </a:xfrm>
          <a:custGeom>
            <a:avLst/>
            <a:gdLst/>
            <a:ahLst/>
            <a:cxnLst/>
            <a:rect l="l" t="t" r="r" b="b"/>
            <a:pathLst>
              <a:path w="377825" h="377189">
                <a:moveTo>
                  <a:pt x="164373" y="68579"/>
                </a:moveTo>
                <a:lnTo>
                  <a:pt x="154525" y="68579"/>
                </a:lnTo>
                <a:lnTo>
                  <a:pt x="125521" y="71119"/>
                </a:lnTo>
                <a:lnTo>
                  <a:pt x="85556" y="85089"/>
                </a:lnTo>
                <a:lnTo>
                  <a:pt x="51336" y="107950"/>
                </a:lnTo>
                <a:lnTo>
                  <a:pt x="24547" y="139700"/>
                </a:lnTo>
                <a:lnTo>
                  <a:pt x="6873" y="177800"/>
                </a:lnTo>
                <a:lnTo>
                  <a:pt x="0" y="219709"/>
                </a:lnTo>
                <a:lnTo>
                  <a:pt x="670" y="234950"/>
                </a:lnTo>
                <a:lnTo>
                  <a:pt x="10317" y="278129"/>
                </a:lnTo>
                <a:lnTo>
                  <a:pt x="30142" y="314959"/>
                </a:lnTo>
                <a:lnTo>
                  <a:pt x="58512" y="344169"/>
                </a:lnTo>
                <a:lnTo>
                  <a:pt x="93791" y="365759"/>
                </a:lnTo>
                <a:lnTo>
                  <a:pt x="134343" y="377189"/>
                </a:lnTo>
                <a:lnTo>
                  <a:pt x="164125" y="377189"/>
                </a:lnTo>
                <a:lnTo>
                  <a:pt x="193380" y="372109"/>
                </a:lnTo>
                <a:lnTo>
                  <a:pt x="207153" y="368300"/>
                </a:lnTo>
                <a:lnTo>
                  <a:pt x="220288" y="361950"/>
                </a:lnTo>
                <a:lnTo>
                  <a:pt x="225265" y="359409"/>
                </a:lnTo>
                <a:lnTo>
                  <a:pt x="145889" y="359409"/>
                </a:lnTo>
                <a:lnTo>
                  <a:pt x="135879" y="355600"/>
                </a:lnTo>
                <a:lnTo>
                  <a:pt x="129599" y="350519"/>
                </a:lnTo>
                <a:lnTo>
                  <a:pt x="105502" y="350519"/>
                </a:lnTo>
                <a:lnTo>
                  <a:pt x="82753" y="340359"/>
                </a:lnTo>
                <a:lnTo>
                  <a:pt x="71865" y="332739"/>
                </a:lnTo>
                <a:lnTo>
                  <a:pt x="67784" y="328929"/>
                </a:lnTo>
                <a:lnTo>
                  <a:pt x="73245" y="325119"/>
                </a:lnTo>
                <a:lnTo>
                  <a:pt x="79468" y="320039"/>
                </a:lnTo>
                <a:lnTo>
                  <a:pt x="86326" y="317500"/>
                </a:lnTo>
                <a:lnTo>
                  <a:pt x="104804" y="317500"/>
                </a:lnTo>
                <a:lnTo>
                  <a:pt x="102909" y="313689"/>
                </a:lnTo>
                <a:lnTo>
                  <a:pt x="60307" y="313689"/>
                </a:lnTo>
                <a:lnTo>
                  <a:pt x="50003" y="306069"/>
                </a:lnTo>
                <a:lnTo>
                  <a:pt x="27653" y="274319"/>
                </a:lnTo>
                <a:lnTo>
                  <a:pt x="17885" y="236219"/>
                </a:lnTo>
                <a:lnTo>
                  <a:pt x="17619" y="232409"/>
                </a:lnTo>
                <a:lnTo>
                  <a:pt x="308884" y="232409"/>
                </a:lnTo>
                <a:lnTo>
                  <a:pt x="309010" y="231139"/>
                </a:lnTo>
                <a:lnTo>
                  <a:pt x="308388" y="215900"/>
                </a:lnTo>
                <a:lnTo>
                  <a:pt x="308230" y="214629"/>
                </a:lnTo>
                <a:lnTo>
                  <a:pt x="17619" y="214629"/>
                </a:lnTo>
                <a:lnTo>
                  <a:pt x="19086" y="201929"/>
                </a:lnTo>
                <a:lnTo>
                  <a:pt x="30711" y="163829"/>
                </a:lnTo>
                <a:lnTo>
                  <a:pt x="51869" y="132079"/>
                </a:lnTo>
                <a:lnTo>
                  <a:pt x="55338" y="128269"/>
                </a:lnTo>
                <a:lnTo>
                  <a:pt x="110539" y="128269"/>
                </a:lnTo>
                <a:lnTo>
                  <a:pt x="110855" y="127000"/>
                </a:lnTo>
                <a:lnTo>
                  <a:pt x="87440" y="127000"/>
                </a:lnTo>
                <a:lnTo>
                  <a:pt x="79468" y="125729"/>
                </a:lnTo>
                <a:lnTo>
                  <a:pt x="73245" y="121919"/>
                </a:lnTo>
                <a:lnTo>
                  <a:pt x="67784" y="116839"/>
                </a:lnTo>
                <a:lnTo>
                  <a:pt x="77958" y="109219"/>
                </a:lnTo>
                <a:lnTo>
                  <a:pt x="88793" y="102869"/>
                </a:lnTo>
                <a:lnTo>
                  <a:pt x="100288" y="97789"/>
                </a:lnTo>
                <a:lnTo>
                  <a:pt x="107027" y="93979"/>
                </a:lnTo>
                <a:lnTo>
                  <a:pt x="131957" y="93979"/>
                </a:lnTo>
                <a:lnTo>
                  <a:pt x="135057" y="91439"/>
                </a:lnTo>
                <a:lnTo>
                  <a:pt x="145322" y="87629"/>
                </a:lnTo>
                <a:lnTo>
                  <a:pt x="227721" y="87629"/>
                </a:lnTo>
                <a:lnTo>
                  <a:pt x="218037" y="82550"/>
                </a:lnTo>
                <a:lnTo>
                  <a:pt x="205350" y="77469"/>
                </a:lnTo>
                <a:lnTo>
                  <a:pt x="192138" y="73659"/>
                </a:lnTo>
                <a:lnTo>
                  <a:pt x="164373" y="68579"/>
                </a:lnTo>
                <a:close/>
              </a:path>
              <a:path w="377825" h="377189">
                <a:moveTo>
                  <a:pt x="163288" y="300989"/>
                </a:moveTo>
                <a:lnTo>
                  <a:pt x="138817" y="300989"/>
                </a:lnTo>
                <a:lnTo>
                  <a:pt x="142453" y="308609"/>
                </a:lnTo>
                <a:lnTo>
                  <a:pt x="144563" y="323850"/>
                </a:lnTo>
                <a:lnTo>
                  <a:pt x="145563" y="342900"/>
                </a:lnTo>
                <a:lnTo>
                  <a:pt x="145777" y="351789"/>
                </a:lnTo>
                <a:lnTo>
                  <a:pt x="145889" y="359409"/>
                </a:lnTo>
                <a:lnTo>
                  <a:pt x="163288" y="359409"/>
                </a:lnTo>
                <a:lnTo>
                  <a:pt x="163288" y="300989"/>
                </a:lnTo>
                <a:close/>
              </a:path>
              <a:path w="377825" h="377189">
                <a:moveTo>
                  <a:pt x="233569" y="300989"/>
                </a:moveTo>
                <a:lnTo>
                  <a:pt x="163288" y="300989"/>
                </a:lnTo>
                <a:lnTo>
                  <a:pt x="176480" y="302259"/>
                </a:lnTo>
                <a:lnTo>
                  <a:pt x="189128" y="304800"/>
                </a:lnTo>
                <a:lnTo>
                  <a:pt x="201163" y="307339"/>
                </a:lnTo>
                <a:lnTo>
                  <a:pt x="197368" y="323850"/>
                </a:lnTo>
                <a:lnTo>
                  <a:pt x="191294" y="336550"/>
                </a:lnTo>
                <a:lnTo>
                  <a:pt x="183378" y="346709"/>
                </a:lnTo>
                <a:lnTo>
                  <a:pt x="174058" y="354329"/>
                </a:lnTo>
                <a:lnTo>
                  <a:pt x="163771" y="359409"/>
                </a:lnTo>
                <a:lnTo>
                  <a:pt x="225265" y="359409"/>
                </a:lnTo>
                <a:lnTo>
                  <a:pt x="232731" y="355600"/>
                </a:lnTo>
                <a:lnTo>
                  <a:pt x="238582" y="351789"/>
                </a:lnTo>
                <a:lnTo>
                  <a:pt x="202150" y="351789"/>
                </a:lnTo>
                <a:lnTo>
                  <a:pt x="209334" y="342900"/>
                </a:lnTo>
                <a:lnTo>
                  <a:pt x="215879" y="331469"/>
                </a:lnTo>
                <a:lnTo>
                  <a:pt x="221737" y="320039"/>
                </a:lnTo>
                <a:lnTo>
                  <a:pt x="274546" y="320039"/>
                </a:lnTo>
                <a:lnTo>
                  <a:pt x="276597" y="317500"/>
                </a:lnTo>
                <a:lnTo>
                  <a:pt x="253839" y="317500"/>
                </a:lnTo>
                <a:lnTo>
                  <a:pt x="244100" y="309879"/>
                </a:lnTo>
                <a:lnTo>
                  <a:pt x="233314" y="303529"/>
                </a:lnTo>
                <a:lnTo>
                  <a:pt x="233569" y="300989"/>
                </a:lnTo>
                <a:close/>
              </a:path>
              <a:path w="377825" h="377189">
                <a:moveTo>
                  <a:pt x="274546" y="320039"/>
                </a:moveTo>
                <a:lnTo>
                  <a:pt x="229709" y="320039"/>
                </a:lnTo>
                <a:lnTo>
                  <a:pt x="235932" y="325119"/>
                </a:lnTo>
                <a:lnTo>
                  <a:pt x="241393" y="328929"/>
                </a:lnTo>
                <a:lnTo>
                  <a:pt x="231234" y="336550"/>
                </a:lnTo>
                <a:lnTo>
                  <a:pt x="220416" y="344169"/>
                </a:lnTo>
                <a:lnTo>
                  <a:pt x="208939" y="349250"/>
                </a:lnTo>
                <a:lnTo>
                  <a:pt x="202150" y="351789"/>
                </a:lnTo>
                <a:lnTo>
                  <a:pt x="238582" y="351789"/>
                </a:lnTo>
                <a:lnTo>
                  <a:pt x="244432" y="347979"/>
                </a:lnTo>
                <a:lnTo>
                  <a:pt x="255336" y="340359"/>
                </a:lnTo>
                <a:lnTo>
                  <a:pt x="265391" y="330200"/>
                </a:lnTo>
                <a:lnTo>
                  <a:pt x="274546" y="320039"/>
                </a:lnTo>
                <a:close/>
              </a:path>
              <a:path w="377825" h="377189">
                <a:moveTo>
                  <a:pt x="104804" y="317500"/>
                </a:moveTo>
                <a:lnTo>
                  <a:pt x="86326" y="317500"/>
                </a:lnTo>
                <a:lnTo>
                  <a:pt x="92038" y="328929"/>
                </a:lnTo>
                <a:lnTo>
                  <a:pt x="98446" y="340359"/>
                </a:lnTo>
                <a:lnTo>
                  <a:pt x="105502" y="350519"/>
                </a:lnTo>
                <a:lnTo>
                  <a:pt x="129599" y="350519"/>
                </a:lnTo>
                <a:lnTo>
                  <a:pt x="126459" y="347979"/>
                </a:lnTo>
                <a:lnTo>
                  <a:pt x="117746" y="339089"/>
                </a:lnTo>
                <a:lnTo>
                  <a:pt x="109857" y="327659"/>
                </a:lnTo>
                <a:lnTo>
                  <a:pt x="104804" y="317500"/>
                </a:lnTo>
                <a:close/>
              </a:path>
              <a:path w="377825" h="377189">
                <a:moveTo>
                  <a:pt x="308884" y="232409"/>
                </a:moveTo>
                <a:lnTo>
                  <a:pt x="291558" y="232409"/>
                </a:lnTo>
                <a:lnTo>
                  <a:pt x="290083" y="245109"/>
                </a:lnTo>
                <a:lnTo>
                  <a:pt x="287351" y="257809"/>
                </a:lnTo>
                <a:lnTo>
                  <a:pt x="272293" y="293369"/>
                </a:lnTo>
                <a:lnTo>
                  <a:pt x="257217" y="313689"/>
                </a:lnTo>
                <a:lnTo>
                  <a:pt x="253839" y="317500"/>
                </a:lnTo>
                <a:lnTo>
                  <a:pt x="276597" y="317500"/>
                </a:lnTo>
                <a:lnTo>
                  <a:pt x="282748" y="309879"/>
                </a:lnTo>
                <a:lnTo>
                  <a:pt x="301111" y="273050"/>
                </a:lnTo>
                <a:lnTo>
                  <a:pt x="307627" y="245109"/>
                </a:lnTo>
                <a:lnTo>
                  <a:pt x="308884" y="232409"/>
                </a:lnTo>
                <a:close/>
              </a:path>
              <a:path w="377825" h="377189">
                <a:moveTo>
                  <a:pt x="145889" y="232409"/>
                </a:moveTo>
                <a:lnTo>
                  <a:pt x="68927" y="232409"/>
                </a:lnTo>
                <a:lnTo>
                  <a:pt x="69667" y="245109"/>
                </a:lnTo>
                <a:lnTo>
                  <a:pt x="71035" y="259079"/>
                </a:lnTo>
                <a:lnTo>
                  <a:pt x="73005" y="271779"/>
                </a:lnTo>
                <a:lnTo>
                  <a:pt x="75548" y="283209"/>
                </a:lnTo>
                <a:lnTo>
                  <a:pt x="78637" y="294639"/>
                </a:lnTo>
                <a:lnTo>
                  <a:pt x="69474" y="306069"/>
                </a:lnTo>
                <a:lnTo>
                  <a:pt x="60307" y="313689"/>
                </a:lnTo>
                <a:lnTo>
                  <a:pt x="102909" y="313689"/>
                </a:lnTo>
                <a:lnTo>
                  <a:pt x="113794" y="307339"/>
                </a:lnTo>
                <a:lnTo>
                  <a:pt x="125853" y="303529"/>
                </a:lnTo>
                <a:lnTo>
                  <a:pt x="138817" y="300989"/>
                </a:lnTo>
                <a:lnTo>
                  <a:pt x="233569" y="300989"/>
                </a:lnTo>
                <a:lnTo>
                  <a:pt x="234336" y="293369"/>
                </a:lnTo>
                <a:lnTo>
                  <a:pt x="96059" y="293369"/>
                </a:lnTo>
                <a:lnTo>
                  <a:pt x="92825" y="281939"/>
                </a:lnTo>
                <a:lnTo>
                  <a:pt x="90191" y="270509"/>
                </a:lnTo>
                <a:lnTo>
                  <a:pt x="88172" y="257809"/>
                </a:lnTo>
                <a:lnTo>
                  <a:pt x="86784" y="245109"/>
                </a:lnTo>
                <a:lnTo>
                  <a:pt x="145889" y="232409"/>
                </a:lnTo>
                <a:close/>
              </a:path>
              <a:path w="377825" h="377189">
                <a:moveTo>
                  <a:pt x="163288" y="232409"/>
                </a:moveTo>
                <a:lnTo>
                  <a:pt x="145889" y="232409"/>
                </a:lnTo>
                <a:lnTo>
                  <a:pt x="145889" y="283209"/>
                </a:lnTo>
                <a:lnTo>
                  <a:pt x="132701" y="284479"/>
                </a:lnTo>
                <a:lnTo>
                  <a:pt x="107692" y="289559"/>
                </a:lnTo>
                <a:lnTo>
                  <a:pt x="96059" y="293369"/>
                </a:lnTo>
                <a:lnTo>
                  <a:pt x="234336" y="293369"/>
                </a:lnTo>
                <a:lnTo>
                  <a:pt x="234592" y="290829"/>
                </a:lnTo>
                <a:lnTo>
                  <a:pt x="235215" y="285750"/>
                </a:lnTo>
                <a:lnTo>
                  <a:pt x="191119" y="285750"/>
                </a:lnTo>
                <a:lnTo>
                  <a:pt x="178740" y="284479"/>
                </a:lnTo>
                <a:lnTo>
                  <a:pt x="166244" y="284479"/>
                </a:lnTo>
                <a:lnTo>
                  <a:pt x="164566" y="275589"/>
                </a:lnTo>
                <a:lnTo>
                  <a:pt x="163685" y="259079"/>
                </a:lnTo>
                <a:lnTo>
                  <a:pt x="163418" y="245109"/>
                </a:lnTo>
                <a:lnTo>
                  <a:pt x="163288" y="232409"/>
                </a:lnTo>
                <a:close/>
              </a:path>
              <a:path w="377825" h="377189">
                <a:moveTo>
                  <a:pt x="291558" y="232409"/>
                </a:moveTo>
                <a:lnTo>
                  <a:pt x="223105" y="232409"/>
                </a:lnTo>
                <a:lnTo>
                  <a:pt x="222317" y="245109"/>
                </a:lnTo>
                <a:lnTo>
                  <a:pt x="220895" y="259079"/>
                </a:lnTo>
                <a:lnTo>
                  <a:pt x="218867" y="271779"/>
                </a:lnTo>
                <a:lnTo>
                  <a:pt x="216256" y="283209"/>
                </a:lnTo>
                <a:lnTo>
                  <a:pt x="203564" y="285750"/>
                </a:lnTo>
                <a:lnTo>
                  <a:pt x="235215" y="285750"/>
                </a:lnTo>
                <a:lnTo>
                  <a:pt x="237550" y="266700"/>
                </a:lnTo>
                <a:lnTo>
                  <a:pt x="238879" y="254000"/>
                </a:lnTo>
                <a:lnTo>
                  <a:pt x="239872" y="240029"/>
                </a:lnTo>
                <a:lnTo>
                  <a:pt x="291558" y="232409"/>
                </a:lnTo>
                <a:close/>
              </a:path>
              <a:path w="377825" h="377189">
                <a:moveTo>
                  <a:pt x="299590" y="83819"/>
                </a:moveTo>
                <a:lnTo>
                  <a:pt x="282033" y="83819"/>
                </a:lnTo>
                <a:lnTo>
                  <a:pt x="285227" y="96519"/>
                </a:lnTo>
                <a:lnTo>
                  <a:pt x="287829" y="107950"/>
                </a:lnTo>
                <a:lnTo>
                  <a:pt x="295066" y="121919"/>
                </a:lnTo>
                <a:lnTo>
                  <a:pt x="301461" y="133350"/>
                </a:lnTo>
                <a:lnTo>
                  <a:pt x="307062" y="143509"/>
                </a:lnTo>
                <a:lnTo>
                  <a:pt x="311919" y="154939"/>
                </a:lnTo>
                <a:lnTo>
                  <a:pt x="360265" y="163829"/>
                </a:lnTo>
                <a:lnTo>
                  <a:pt x="358772" y="176529"/>
                </a:lnTo>
                <a:lnTo>
                  <a:pt x="347095" y="213359"/>
                </a:lnTo>
                <a:lnTo>
                  <a:pt x="325972" y="245109"/>
                </a:lnTo>
                <a:lnTo>
                  <a:pt x="322844" y="259079"/>
                </a:lnTo>
                <a:lnTo>
                  <a:pt x="319680" y="270509"/>
                </a:lnTo>
                <a:lnTo>
                  <a:pt x="329517" y="262889"/>
                </a:lnTo>
                <a:lnTo>
                  <a:pt x="338652" y="255269"/>
                </a:lnTo>
                <a:lnTo>
                  <a:pt x="366737" y="212089"/>
                </a:lnTo>
                <a:lnTo>
                  <a:pt x="376936" y="171450"/>
                </a:lnTo>
                <a:lnTo>
                  <a:pt x="377800" y="158750"/>
                </a:lnTo>
                <a:lnTo>
                  <a:pt x="377775" y="154939"/>
                </a:lnTo>
                <a:lnTo>
                  <a:pt x="377383" y="146050"/>
                </a:lnTo>
                <a:lnTo>
                  <a:pt x="308957" y="146050"/>
                </a:lnTo>
                <a:lnTo>
                  <a:pt x="308218" y="132079"/>
                </a:lnTo>
                <a:lnTo>
                  <a:pt x="306849" y="119379"/>
                </a:lnTo>
                <a:lnTo>
                  <a:pt x="304880" y="106679"/>
                </a:lnTo>
                <a:lnTo>
                  <a:pt x="302336" y="93979"/>
                </a:lnTo>
                <a:lnTo>
                  <a:pt x="299590" y="83819"/>
                </a:lnTo>
                <a:close/>
              </a:path>
              <a:path w="377825" h="377189">
                <a:moveTo>
                  <a:pt x="110539" y="128269"/>
                </a:moveTo>
                <a:lnTo>
                  <a:pt x="55338" y="128269"/>
                </a:lnTo>
                <a:lnTo>
                  <a:pt x="65078" y="135889"/>
                </a:lnTo>
                <a:lnTo>
                  <a:pt x="75864" y="143509"/>
                </a:lnTo>
                <a:lnTo>
                  <a:pt x="74588" y="154939"/>
                </a:lnTo>
                <a:lnTo>
                  <a:pt x="71635" y="180339"/>
                </a:lnTo>
                <a:lnTo>
                  <a:pt x="70307" y="193039"/>
                </a:lnTo>
                <a:lnTo>
                  <a:pt x="69312" y="205739"/>
                </a:lnTo>
                <a:lnTo>
                  <a:pt x="17619" y="214629"/>
                </a:lnTo>
                <a:lnTo>
                  <a:pt x="86072" y="214629"/>
                </a:lnTo>
                <a:lnTo>
                  <a:pt x="86856" y="200659"/>
                </a:lnTo>
                <a:lnTo>
                  <a:pt x="88268" y="187959"/>
                </a:lnTo>
                <a:lnTo>
                  <a:pt x="90283" y="175259"/>
                </a:lnTo>
                <a:lnTo>
                  <a:pt x="92876" y="163829"/>
                </a:lnTo>
                <a:lnTo>
                  <a:pt x="105525" y="161289"/>
                </a:lnTo>
                <a:lnTo>
                  <a:pt x="176452" y="161289"/>
                </a:lnTo>
                <a:lnTo>
                  <a:pt x="189180" y="160019"/>
                </a:lnTo>
                <a:lnTo>
                  <a:pt x="201414" y="156209"/>
                </a:lnTo>
                <a:lnTo>
                  <a:pt x="213094" y="152400"/>
                </a:lnTo>
                <a:lnTo>
                  <a:pt x="230912" y="152400"/>
                </a:lnTo>
                <a:lnTo>
                  <a:pt x="230570" y="151129"/>
                </a:lnTo>
                <a:lnTo>
                  <a:pt x="235133" y="146050"/>
                </a:lnTo>
                <a:lnTo>
                  <a:pt x="145889" y="146050"/>
                </a:lnTo>
                <a:lnTo>
                  <a:pt x="132697" y="144779"/>
                </a:lnTo>
                <a:lnTo>
                  <a:pt x="120050" y="142239"/>
                </a:lnTo>
                <a:lnTo>
                  <a:pt x="108015" y="138429"/>
                </a:lnTo>
                <a:lnTo>
                  <a:pt x="110539" y="128269"/>
                </a:lnTo>
                <a:close/>
              </a:path>
              <a:path w="377825" h="377189">
                <a:moveTo>
                  <a:pt x="176452" y="161289"/>
                </a:moveTo>
                <a:lnTo>
                  <a:pt x="130368" y="161289"/>
                </a:lnTo>
                <a:lnTo>
                  <a:pt x="142871" y="162559"/>
                </a:lnTo>
                <a:lnTo>
                  <a:pt x="144581" y="170179"/>
                </a:lnTo>
                <a:lnTo>
                  <a:pt x="145481" y="187959"/>
                </a:lnTo>
                <a:lnTo>
                  <a:pt x="145830" y="205739"/>
                </a:lnTo>
                <a:lnTo>
                  <a:pt x="145889" y="214629"/>
                </a:lnTo>
                <a:lnTo>
                  <a:pt x="163288" y="214629"/>
                </a:lnTo>
                <a:lnTo>
                  <a:pt x="163288" y="162559"/>
                </a:lnTo>
                <a:lnTo>
                  <a:pt x="176452" y="161289"/>
                </a:lnTo>
                <a:close/>
              </a:path>
              <a:path w="377825" h="377189">
                <a:moveTo>
                  <a:pt x="230912" y="152400"/>
                </a:moveTo>
                <a:lnTo>
                  <a:pt x="213094" y="152400"/>
                </a:lnTo>
                <a:lnTo>
                  <a:pt x="216329" y="163829"/>
                </a:lnTo>
                <a:lnTo>
                  <a:pt x="218963" y="176529"/>
                </a:lnTo>
                <a:lnTo>
                  <a:pt x="220984" y="189229"/>
                </a:lnTo>
                <a:lnTo>
                  <a:pt x="222377" y="201929"/>
                </a:lnTo>
                <a:lnTo>
                  <a:pt x="163288" y="214629"/>
                </a:lnTo>
                <a:lnTo>
                  <a:pt x="240250" y="214629"/>
                </a:lnTo>
                <a:lnTo>
                  <a:pt x="239513" y="200659"/>
                </a:lnTo>
                <a:lnTo>
                  <a:pt x="238148" y="187959"/>
                </a:lnTo>
                <a:lnTo>
                  <a:pt x="236185" y="175259"/>
                </a:lnTo>
                <a:lnTo>
                  <a:pt x="233650" y="162559"/>
                </a:lnTo>
                <a:lnTo>
                  <a:pt x="230912" y="152400"/>
                </a:lnTo>
                <a:close/>
              </a:path>
              <a:path w="377825" h="377189">
                <a:moveTo>
                  <a:pt x="278992" y="133350"/>
                </a:moveTo>
                <a:lnTo>
                  <a:pt x="248842" y="133350"/>
                </a:lnTo>
                <a:lnTo>
                  <a:pt x="259106" y="140969"/>
                </a:lnTo>
                <a:lnTo>
                  <a:pt x="267959" y="151129"/>
                </a:lnTo>
                <a:lnTo>
                  <a:pt x="289387" y="198119"/>
                </a:lnTo>
                <a:lnTo>
                  <a:pt x="291282" y="210819"/>
                </a:lnTo>
                <a:lnTo>
                  <a:pt x="283677" y="213359"/>
                </a:lnTo>
                <a:lnTo>
                  <a:pt x="266550" y="214629"/>
                </a:lnTo>
                <a:lnTo>
                  <a:pt x="308230" y="214629"/>
                </a:lnTo>
                <a:lnTo>
                  <a:pt x="299108" y="172719"/>
                </a:lnTo>
                <a:lnTo>
                  <a:pt x="279917" y="134619"/>
                </a:lnTo>
                <a:lnTo>
                  <a:pt x="278992" y="133350"/>
                </a:lnTo>
                <a:close/>
              </a:path>
              <a:path w="377825" h="377189">
                <a:moveTo>
                  <a:pt x="163288" y="87629"/>
                </a:moveTo>
                <a:lnTo>
                  <a:pt x="145322" y="87629"/>
                </a:lnTo>
                <a:lnTo>
                  <a:pt x="145557" y="92709"/>
                </a:lnTo>
                <a:lnTo>
                  <a:pt x="145655" y="97789"/>
                </a:lnTo>
                <a:lnTo>
                  <a:pt x="145773" y="109219"/>
                </a:lnTo>
                <a:lnTo>
                  <a:pt x="145889" y="146050"/>
                </a:lnTo>
                <a:lnTo>
                  <a:pt x="235133" y="146050"/>
                </a:lnTo>
                <a:lnTo>
                  <a:pt x="236273" y="144779"/>
                </a:lnTo>
                <a:lnTo>
                  <a:pt x="170348" y="144779"/>
                </a:lnTo>
                <a:lnTo>
                  <a:pt x="166724" y="138429"/>
                </a:lnTo>
                <a:lnTo>
                  <a:pt x="164618" y="123189"/>
                </a:lnTo>
                <a:lnTo>
                  <a:pt x="163617" y="104139"/>
                </a:lnTo>
                <a:lnTo>
                  <a:pt x="163394" y="93979"/>
                </a:lnTo>
                <a:lnTo>
                  <a:pt x="163288" y="87629"/>
                </a:lnTo>
                <a:close/>
              </a:path>
              <a:path w="377825" h="377189">
                <a:moveTo>
                  <a:pt x="348575" y="64769"/>
                </a:moveTo>
                <a:lnTo>
                  <a:pt x="317577" y="64769"/>
                </a:lnTo>
                <a:lnTo>
                  <a:pt x="327881" y="72389"/>
                </a:lnTo>
                <a:lnTo>
                  <a:pt x="336750" y="81279"/>
                </a:lnTo>
                <a:lnTo>
                  <a:pt x="354870" y="115569"/>
                </a:lnTo>
                <a:lnTo>
                  <a:pt x="359999" y="142239"/>
                </a:lnTo>
                <a:lnTo>
                  <a:pt x="352384" y="144779"/>
                </a:lnTo>
                <a:lnTo>
                  <a:pt x="335245" y="146050"/>
                </a:lnTo>
                <a:lnTo>
                  <a:pt x="377383" y="146050"/>
                </a:lnTo>
                <a:lnTo>
                  <a:pt x="367563" y="100329"/>
                </a:lnTo>
                <a:lnTo>
                  <a:pt x="355369" y="74929"/>
                </a:lnTo>
                <a:lnTo>
                  <a:pt x="348575" y="64769"/>
                </a:lnTo>
                <a:close/>
              </a:path>
              <a:path w="377825" h="377189">
                <a:moveTo>
                  <a:pt x="227721" y="87629"/>
                </a:moveTo>
                <a:lnTo>
                  <a:pt x="163288" y="87629"/>
                </a:lnTo>
                <a:lnTo>
                  <a:pt x="173285" y="91439"/>
                </a:lnTo>
                <a:lnTo>
                  <a:pt x="182693" y="97789"/>
                </a:lnTo>
                <a:lnTo>
                  <a:pt x="191396" y="107950"/>
                </a:lnTo>
                <a:lnTo>
                  <a:pt x="199278" y="119379"/>
                </a:lnTo>
                <a:lnTo>
                  <a:pt x="206223" y="133350"/>
                </a:lnTo>
                <a:lnTo>
                  <a:pt x="195363" y="139700"/>
                </a:lnTo>
                <a:lnTo>
                  <a:pt x="183312" y="143509"/>
                </a:lnTo>
                <a:lnTo>
                  <a:pt x="170348" y="144779"/>
                </a:lnTo>
                <a:lnTo>
                  <a:pt x="236273" y="144779"/>
                </a:lnTo>
                <a:lnTo>
                  <a:pt x="239695" y="140969"/>
                </a:lnTo>
                <a:lnTo>
                  <a:pt x="248842" y="133350"/>
                </a:lnTo>
                <a:lnTo>
                  <a:pt x="278992" y="133350"/>
                </a:lnTo>
                <a:lnTo>
                  <a:pt x="276215" y="129539"/>
                </a:lnTo>
                <a:lnTo>
                  <a:pt x="222851" y="129539"/>
                </a:lnTo>
                <a:lnTo>
                  <a:pt x="217139" y="116839"/>
                </a:lnTo>
                <a:lnTo>
                  <a:pt x="210732" y="106679"/>
                </a:lnTo>
                <a:lnTo>
                  <a:pt x="203676" y="96519"/>
                </a:lnTo>
                <a:lnTo>
                  <a:pt x="241607" y="96519"/>
                </a:lnTo>
                <a:lnTo>
                  <a:pt x="230142" y="88900"/>
                </a:lnTo>
                <a:lnTo>
                  <a:pt x="227721" y="87629"/>
                </a:lnTo>
                <a:close/>
              </a:path>
              <a:path w="377825" h="377189">
                <a:moveTo>
                  <a:pt x="241607" y="96519"/>
                </a:moveTo>
                <a:lnTo>
                  <a:pt x="203676" y="96519"/>
                </a:lnTo>
                <a:lnTo>
                  <a:pt x="215151" y="100329"/>
                </a:lnTo>
                <a:lnTo>
                  <a:pt x="226457" y="106679"/>
                </a:lnTo>
                <a:lnTo>
                  <a:pt x="237358" y="114300"/>
                </a:lnTo>
                <a:lnTo>
                  <a:pt x="241393" y="116839"/>
                </a:lnTo>
                <a:lnTo>
                  <a:pt x="235932" y="121919"/>
                </a:lnTo>
                <a:lnTo>
                  <a:pt x="229709" y="125729"/>
                </a:lnTo>
                <a:lnTo>
                  <a:pt x="222851" y="129539"/>
                </a:lnTo>
                <a:lnTo>
                  <a:pt x="276215" y="129539"/>
                </a:lnTo>
                <a:lnTo>
                  <a:pt x="271588" y="123189"/>
                </a:lnTo>
                <a:lnTo>
                  <a:pt x="262388" y="113029"/>
                </a:lnTo>
                <a:lnTo>
                  <a:pt x="252375" y="104139"/>
                </a:lnTo>
                <a:lnTo>
                  <a:pt x="241607" y="96519"/>
                </a:lnTo>
                <a:close/>
              </a:path>
              <a:path w="377825" h="377189">
                <a:moveTo>
                  <a:pt x="131957" y="93979"/>
                </a:moveTo>
                <a:lnTo>
                  <a:pt x="107027" y="93979"/>
                </a:lnTo>
                <a:lnTo>
                  <a:pt x="99843" y="104139"/>
                </a:lnTo>
                <a:lnTo>
                  <a:pt x="93299" y="115569"/>
                </a:lnTo>
                <a:lnTo>
                  <a:pt x="87440" y="127000"/>
                </a:lnTo>
                <a:lnTo>
                  <a:pt x="110855" y="127000"/>
                </a:lnTo>
                <a:lnTo>
                  <a:pt x="111801" y="123189"/>
                </a:lnTo>
                <a:lnTo>
                  <a:pt x="117861" y="109219"/>
                </a:lnTo>
                <a:lnTo>
                  <a:pt x="125758" y="99059"/>
                </a:lnTo>
                <a:lnTo>
                  <a:pt x="131957" y="93979"/>
                </a:lnTo>
                <a:close/>
              </a:path>
              <a:path w="377825" h="377189">
                <a:moveTo>
                  <a:pt x="296477" y="19050"/>
                </a:moveTo>
                <a:lnTo>
                  <a:pt x="231995" y="19050"/>
                </a:lnTo>
                <a:lnTo>
                  <a:pt x="242005" y="22859"/>
                </a:lnTo>
                <a:lnTo>
                  <a:pt x="251426" y="29209"/>
                </a:lnTo>
                <a:lnTo>
                  <a:pt x="260139" y="39369"/>
                </a:lnTo>
                <a:lnTo>
                  <a:pt x="268028" y="50800"/>
                </a:lnTo>
                <a:lnTo>
                  <a:pt x="274975" y="64769"/>
                </a:lnTo>
                <a:lnTo>
                  <a:pt x="264167" y="71119"/>
                </a:lnTo>
                <a:lnTo>
                  <a:pt x="251890" y="74929"/>
                </a:lnTo>
                <a:lnTo>
                  <a:pt x="249521" y="80009"/>
                </a:lnTo>
                <a:lnTo>
                  <a:pt x="256252" y="85089"/>
                </a:lnTo>
                <a:lnTo>
                  <a:pt x="262475" y="90169"/>
                </a:lnTo>
                <a:lnTo>
                  <a:pt x="269333" y="87629"/>
                </a:lnTo>
                <a:lnTo>
                  <a:pt x="275810" y="86359"/>
                </a:lnTo>
                <a:lnTo>
                  <a:pt x="282033" y="83819"/>
                </a:lnTo>
                <a:lnTo>
                  <a:pt x="299590" y="83819"/>
                </a:lnTo>
                <a:lnTo>
                  <a:pt x="299247" y="82550"/>
                </a:lnTo>
                <a:lnTo>
                  <a:pt x="308410" y="72389"/>
                </a:lnTo>
                <a:lnTo>
                  <a:pt x="317577" y="64769"/>
                </a:lnTo>
                <a:lnTo>
                  <a:pt x="348575" y="64769"/>
                </a:lnTo>
                <a:lnTo>
                  <a:pt x="347726" y="63500"/>
                </a:lnTo>
                <a:lnTo>
                  <a:pt x="345816" y="60959"/>
                </a:lnTo>
                <a:lnTo>
                  <a:pt x="291558" y="60959"/>
                </a:lnTo>
                <a:lnTo>
                  <a:pt x="285846" y="48259"/>
                </a:lnTo>
                <a:lnTo>
                  <a:pt x="279439" y="38100"/>
                </a:lnTo>
                <a:lnTo>
                  <a:pt x="272383" y="27939"/>
                </a:lnTo>
                <a:lnTo>
                  <a:pt x="270857" y="25400"/>
                </a:lnTo>
                <a:lnTo>
                  <a:pt x="308263" y="25400"/>
                </a:lnTo>
                <a:lnTo>
                  <a:pt x="296477" y="19050"/>
                </a:lnTo>
                <a:close/>
              </a:path>
              <a:path w="377825" h="377189">
                <a:moveTo>
                  <a:pt x="231995" y="19050"/>
                </a:moveTo>
                <a:lnTo>
                  <a:pt x="214467" y="19050"/>
                </a:lnTo>
                <a:lnTo>
                  <a:pt x="214596" y="62229"/>
                </a:lnTo>
                <a:lnTo>
                  <a:pt x="220565" y="64769"/>
                </a:lnTo>
                <a:lnTo>
                  <a:pt x="231995" y="69850"/>
                </a:lnTo>
                <a:lnTo>
                  <a:pt x="231995" y="19050"/>
                </a:lnTo>
                <a:close/>
              </a:path>
              <a:path w="377825" h="377189">
                <a:moveTo>
                  <a:pt x="308263" y="25400"/>
                </a:moveTo>
                <a:lnTo>
                  <a:pt x="270857" y="25400"/>
                </a:lnTo>
                <a:lnTo>
                  <a:pt x="282708" y="30479"/>
                </a:lnTo>
                <a:lnTo>
                  <a:pt x="293899" y="36829"/>
                </a:lnTo>
                <a:lnTo>
                  <a:pt x="304431" y="44450"/>
                </a:lnTo>
                <a:lnTo>
                  <a:pt x="304639" y="53339"/>
                </a:lnTo>
                <a:lnTo>
                  <a:pt x="298416" y="57150"/>
                </a:lnTo>
                <a:lnTo>
                  <a:pt x="291558" y="60959"/>
                </a:lnTo>
                <a:lnTo>
                  <a:pt x="345816" y="60959"/>
                </a:lnTo>
                <a:lnTo>
                  <a:pt x="339133" y="52069"/>
                </a:lnTo>
                <a:lnTo>
                  <a:pt x="329651" y="43179"/>
                </a:lnTo>
                <a:lnTo>
                  <a:pt x="319341" y="33019"/>
                </a:lnTo>
                <a:lnTo>
                  <a:pt x="308263" y="25400"/>
                </a:lnTo>
                <a:close/>
              </a:path>
              <a:path w="377825" h="377189">
                <a:moveTo>
                  <a:pt x="229061" y="0"/>
                </a:moveTo>
                <a:lnTo>
                  <a:pt x="209598" y="0"/>
                </a:lnTo>
                <a:lnTo>
                  <a:pt x="183149" y="5079"/>
                </a:lnTo>
                <a:lnTo>
                  <a:pt x="146906" y="20319"/>
                </a:lnTo>
                <a:lnTo>
                  <a:pt x="125614" y="35559"/>
                </a:lnTo>
                <a:lnTo>
                  <a:pt x="115978" y="43179"/>
                </a:lnTo>
                <a:lnTo>
                  <a:pt x="107082" y="53339"/>
                </a:lnTo>
                <a:lnTo>
                  <a:pt x="116844" y="54609"/>
                </a:lnTo>
                <a:lnTo>
                  <a:pt x="130123" y="53339"/>
                </a:lnTo>
                <a:lnTo>
                  <a:pt x="139793" y="50800"/>
                </a:lnTo>
                <a:lnTo>
                  <a:pt x="138015" y="49529"/>
                </a:lnTo>
                <a:lnTo>
                  <a:pt x="136491" y="48259"/>
                </a:lnTo>
                <a:lnTo>
                  <a:pt x="146650" y="40639"/>
                </a:lnTo>
                <a:lnTo>
                  <a:pt x="157468" y="34289"/>
                </a:lnTo>
                <a:lnTo>
                  <a:pt x="168946" y="29209"/>
                </a:lnTo>
                <a:lnTo>
                  <a:pt x="195924" y="29209"/>
                </a:lnTo>
                <a:lnTo>
                  <a:pt x="204045" y="22859"/>
                </a:lnTo>
                <a:lnTo>
                  <a:pt x="214467" y="19050"/>
                </a:lnTo>
                <a:lnTo>
                  <a:pt x="296477" y="19050"/>
                </a:lnTo>
                <a:lnTo>
                  <a:pt x="284045" y="12700"/>
                </a:lnTo>
                <a:lnTo>
                  <a:pt x="271027" y="7619"/>
                </a:lnTo>
                <a:lnTo>
                  <a:pt x="257483" y="3809"/>
                </a:lnTo>
                <a:lnTo>
                  <a:pt x="243474" y="1269"/>
                </a:lnTo>
                <a:lnTo>
                  <a:pt x="229061" y="0"/>
                </a:lnTo>
                <a:close/>
              </a:path>
              <a:path w="377825" h="377189">
                <a:moveTo>
                  <a:pt x="195924" y="29209"/>
                </a:moveTo>
                <a:lnTo>
                  <a:pt x="168946" y="29209"/>
                </a:lnTo>
                <a:lnTo>
                  <a:pt x="166198" y="38100"/>
                </a:lnTo>
                <a:lnTo>
                  <a:pt x="159336" y="52069"/>
                </a:lnTo>
                <a:lnTo>
                  <a:pt x="171289" y="52069"/>
                </a:lnTo>
                <a:lnTo>
                  <a:pt x="177258" y="53339"/>
                </a:lnTo>
                <a:lnTo>
                  <a:pt x="185335" y="40639"/>
                </a:lnTo>
                <a:lnTo>
                  <a:pt x="194299" y="30479"/>
                </a:lnTo>
                <a:lnTo>
                  <a:pt x="195924" y="29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34631" y="1886680"/>
            <a:ext cx="992505" cy="991235"/>
          </a:xfrm>
          <a:custGeom>
            <a:avLst/>
            <a:gdLst/>
            <a:ahLst/>
            <a:cxnLst/>
            <a:rect l="l" t="t" r="r" b="b"/>
            <a:pathLst>
              <a:path w="992504" h="991235">
                <a:moveTo>
                  <a:pt x="495982" y="0"/>
                </a:moveTo>
                <a:lnTo>
                  <a:pt x="420053" y="5802"/>
                </a:lnTo>
                <a:lnTo>
                  <a:pt x="382542" y="13055"/>
                </a:lnTo>
                <a:lnTo>
                  <a:pt x="345572" y="23210"/>
                </a:lnTo>
                <a:lnTo>
                  <a:pt x="309326" y="36266"/>
                </a:lnTo>
                <a:lnTo>
                  <a:pt x="273983" y="52223"/>
                </a:lnTo>
                <a:lnTo>
                  <a:pt x="239724" y="71082"/>
                </a:lnTo>
                <a:lnTo>
                  <a:pt x="206729" y="92842"/>
                </a:lnTo>
                <a:lnTo>
                  <a:pt x="175180" y="117503"/>
                </a:lnTo>
                <a:lnTo>
                  <a:pt x="145256" y="145065"/>
                </a:lnTo>
                <a:lnTo>
                  <a:pt x="117657" y="174949"/>
                </a:lnTo>
                <a:lnTo>
                  <a:pt x="92964" y="206456"/>
                </a:lnTo>
                <a:lnTo>
                  <a:pt x="71175" y="239403"/>
                </a:lnTo>
                <a:lnTo>
                  <a:pt x="52292" y="273613"/>
                </a:lnTo>
                <a:lnTo>
                  <a:pt x="36314" y="308903"/>
                </a:lnTo>
                <a:lnTo>
                  <a:pt x="23240" y="345095"/>
                </a:lnTo>
                <a:lnTo>
                  <a:pt x="13073" y="382007"/>
                </a:lnTo>
                <a:lnTo>
                  <a:pt x="5810" y="419460"/>
                </a:lnTo>
                <a:lnTo>
                  <a:pt x="0" y="495268"/>
                </a:lnTo>
                <a:lnTo>
                  <a:pt x="1452" y="533262"/>
                </a:lnTo>
                <a:lnTo>
                  <a:pt x="13073" y="608528"/>
                </a:lnTo>
                <a:lnTo>
                  <a:pt x="23241" y="645441"/>
                </a:lnTo>
                <a:lnTo>
                  <a:pt x="36314" y="681632"/>
                </a:lnTo>
                <a:lnTo>
                  <a:pt x="52292" y="716923"/>
                </a:lnTo>
                <a:lnTo>
                  <a:pt x="71175" y="751132"/>
                </a:lnTo>
                <a:lnTo>
                  <a:pt x="92964" y="784080"/>
                </a:lnTo>
                <a:lnTo>
                  <a:pt x="117657" y="815586"/>
                </a:lnTo>
                <a:lnTo>
                  <a:pt x="145256" y="845470"/>
                </a:lnTo>
                <a:lnTo>
                  <a:pt x="175180" y="873051"/>
                </a:lnTo>
                <a:lnTo>
                  <a:pt x="206729" y="897728"/>
                </a:lnTo>
                <a:lnTo>
                  <a:pt x="239724" y="919502"/>
                </a:lnTo>
                <a:lnTo>
                  <a:pt x="273983" y="938373"/>
                </a:lnTo>
                <a:lnTo>
                  <a:pt x="309326" y="954341"/>
                </a:lnTo>
                <a:lnTo>
                  <a:pt x="345572" y="967405"/>
                </a:lnTo>
                <a:lnTo>
                  <a:pt x="382542" y="977567"/>
                </a:lnTo>
                <a:lnTo>
                  <a:pt x="420053" y="984825"/>
                </a:lnTo>
                <a:lnTo>
                  <a:pt x="457927" y="989180"/>
                </a:lnTo>
                <a:lnTo>
                  <a:pt x="495982" y="990631"/>
                </a:lnTo>
                <a:lnTo>
                  <a:pt x="534038" y="989180"/>
                </a:lnTo>
                <a:lnTo>
                  <a:pt x="571915" y="984825"/>
                </a:lnTo>
                <a:lnTo>
                  <a:pt x="609431" y="977567"/>
                </a:lnTo>
                <a:lnTo>
                  <a:pt x="646407" y="967405"/>
                </a:lnTo>
                <a:lnTo>
                  <a:pt x="682662" y="954341"/>
                </a:lnTo>
                <a:lnTo>
                  <a:pt x="718016" y="938373"/>
                </a:lnTo>
                <a:lnTo>
                  <a:pt x="752287" y="919502"/>
                </a:lnTo>
                <a:lnTo>
                  <a:pt x="785296" y="897728"/>
                </a:lnTo>
                <a:lnTo>
                  <a:pt x="816862" y="873051"/>
                </a:lnTo>
                <a:lnTo>
                  <a:pt x="846804" y="845470"/>
                </a:lnTo>
                <a:lnTo>
                  <a:pt x="874402" y="815586"/>
                </a:lnTo>
                <a:lnTo>
                  <a:pt x="899096" y="784080"/>
                </a:lnTo>
                <a:lnTo>
                  <a:pt x="920884" y="751132"/>
                </a:lnTo>
                <a:lnTo>
                  <a:pt x="939768" y="716923"/>
                </a:lnTo>
                <a:lnTo>
                  <a:pt x="955746" y="681632"/>
                </a:lnTo>
                <a:lnTo>
                  <a:pt x="968819" y="645441"/>
                </a:lnTo>
                <a:lnTo>
                  <a:pt x="978987" y="608528"/>
                </a:lnTo>
                <a:lnTo>
                  <a:pt x="986250" y="571075"/>
                </a:lnTo>
                <a:lnTo>
                  <a:pt x="992060" y="495268"/>
                </a:lnTo>
                <a:lnTo>
                  <a:pt x="990607" y="457274"/>
                </a:lnTo>
                <a:lnTo>
                  <a:pt x="978987" y="382007"/>
                </a:lnTo>
                <a:lnTo>
                  <a:pt x="968819" y="345095"/>
                </a:lnTo>
                <a:lnTo>
                  <a:pt x="955746" y="308903"/>
                </a:lnTo>
                <a:lnTo>
                  <a:pt x="939768" y="273613"/>
                </a:lnTo>
                <a:lnTo>
                  <a:pt x="920884" y="239403"/>
                </a:lnTo>
                <a:lnTo>
                  <a:pt x="899096" y="206456"/>
                </a:lnTo>
                <a:lnTo>
                  <a:pt x="874402" y="174949"/>
                </a:lnTo>
                <a:lnTo>
                  <a:pt x="846804" y="145065"/>
                </a:lnTo>
                <a:lnTo>
                  <a:pt x="816862" y="117503"/>
                </a:lnTo>
                <a:lnTo>
                  <a:pt x="785296" y="92842"/>
                </a:lnTo>
                <a:lnTo>
                  <a:pt x="752287" y="71082"/>
                </a:lnTo>
                <a:lnTo>
                  <a:pt x="718016" y="52223"/>
                </a:lnTo>
                <a:lnTo>
                  <a:pt x="682662" y="36266"/>
                </a:lnTo>
                <a:lnTo>
                  <a:pt x="646407" y="23210"/>
                </a:lnTo>
                <a:lnTo>
                  <a:pt x="609431" y="13055"/>
                </a:lnTo>
                <a:lnTo>
                  <a:pt x="571915" y="5802"/>
                </a:lnTo>
                <a:lnTo>
                  <a:pt x="534038" y="1450"/>
                </a:lnTo>
                <a:lnTo>
                  <a:pt x="49598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62259" y="2230950"/>
            <a:ext cx="335280" cy="302260"/>
          </a:xfrm>
          <a:custGeom>
            <a:avLst/>
            <a:gdLst/>
            <a:ahLst/>
            <a:cxnLst/>
            <a:rect l="l" t="t" r="r" b="b"/>
            <a:pathLst>
              <a:path w="335279" h="302260">
                <a:moveTo>
                  <a:pt x="274320" y="258884"/>
                </a:moveTo>
                <a:lnTo>
                  <a:pt x="210947" y="258884"/>
                </a:lnTo>
                <a:lnTo>
                  <a:pt x="259080" y="274378"/>
                </a:lnTo>
                <a:lnTo>
                  <a:pt x="259080" y="280601"/>
                </a:lnTo>
                <a:lnTo>
                  <a:pt x="263357" y="293875"/>
                </a:lnTo>
                <a:lnTo>
                  <a:pt x="274249" y="302122"/>
                </a:lnTo>
                <a:lnTo>
                  <a:pt x="290870" y="300050"/>
                </a:lnTo>
                <a:lnTo>
                  <a:pt x="301069" y="292511"/>
                </a:lnTo>
                <a:lnTo>
                  <a:pt x="302509" y="288221"/>
                </a:lnTo>
                <a:lnTo>
                  <a:pt x="277749" y="288221"/>
                </a:lnTo>
                <a:lnTo>
                  <a:pt x="274375" y="284847"/>
                </a:lnTo>
                <a:lnTo>
                  <a:pt x="274320" y="258884"/>
                </a:lnTo>
                <a:close/>
              </a:path>
              <a:path w="335279" h="302260">
                <a:moveTo>
                  <a:pt x="86901" y="202623"/>
                </a:moveTo>
                <a:lnTo>
                  <a:pt x="37338" y="202623"/>
                </a:lnTo>
                <a:lnTo>
                  <a:pt x="73279" y="214307"/>
                </a:lnTo>
                <a:lnTo>
                  <a:pt x="70231" y="223578"/>
                </a:lnTo>
                <a:lnTo>
                  <a:pt x="169925" y="287332"/>
                </a:lnTo>
                <a:lnTo>
                  <a:pt x="182525" y="288577"/>
                </a:lnTo>
                <a:lnTo>
                  <a:pt x="194146" y="284847"/>
                </a:lnTo>
                <a:lnTo>
                  <a:pt x="203394" y="276872"/>
                </a:lnTo>
                <a:lnTo>
                  <a:pt x="204015" y="275394"/>
                </a:lnTo>
                <a:lnTo>
                  <a:pt x="182625" y="275394"/>
                </a:lnTo>
                <a:lnTo>
                  <a:pt x="86741" y="244787"/>
                </a:lnTo>
                <a:lnTo>
                  <a:pt x="82296" y="236278"/>
                </a:lnTo>
                <a:lnTo>
                  <a:pt x="84836" y="228277"/>
                </a:lnTo>
                <a:lnTo>
                  <a:pt x="87757" y="218879"/>
                </a:lnTo>
                <a:lnTo>
                  <a:pt x="137103" y="218879"/>
                </a:lnTo>
                <a:lnTo>
                  <a:pt x="86901" y="202623"/>
                </a:lnTo>
                <a:close/>
              </a:path>
              <a:path w="335279" h="302260">
                <a:moveTo>
                  <a:pt x="302344" y="13901"/>
                </a:moveTo>
                <a:lnTo>
                  <a:pt x="286131" y="13901"/>
                </a:lnTo>
                <a:lnTo>
                  <a:pt x="289560" y="17330"/>
                </a:lnTo>
                <a:lnTo>
                  <a:pt x="289504" y="284847"/>
                </a:lnTo>
                <a:lnTo>
                  <a:pt x="286131" y="288221"/>
                </a:lnTo>
                <a:lnTo>
                  <a:pt x="302509" y="288221"/>
                </a:lnTo>
                <a:lnTo>
                  <a:pt x="304784" y="281442"/>
                </a:lnTo>
                <a:lnTo>
                  <a:pt x="304800" y="196781"/>
                </a:lnTo>
                <a:lnTo>
                  <a:pt x="318606" y="193505"/>
                </a:lnTo>
                <a:lnTo>
                  <a:pt x="329115" y="184730"/>
                </a:lnTo>
                <a:lnTo>
                  <a:pt x="330529" y="181541"/>
                </a:lnTo>
                <a:lnTo>
                  <a:pt x="304800" y="181541"/>
                </a:lnTo>
                <a:lnTo>
                  <a:pt x="304800" y="120581"/>
                </a:lnTo>
                <a:lnTo>
                  <a:pt x="330807" y="120581"/>
                </a:lnTo>
                <a:lnTo>
                  <a:pt x="323229" y="111506"/>
                </a:lnTo>
                <a:lnTo>
                  <a:pt x="310534" y="105874"/>
                </a:lnTo>
                <a:lnTo>
                  <a:pt x="304800" y="105341"/>
                </a:lnTo>
                <a:lnTo>
                  <a:pt x="304800" y="21521"/>
                </a:lnTo>
                <a:lnTo>
                  <a:pt x="302344" y="13901"/>
                </a:lnTo>
                <a:close/>
              </a:path>
              <a:path w="335279" h="302260">
                <a:moveTo>
                  <a:pt x="137103" y="218879"/>
                </a:moveTo>
                <a:lnTo>
                  <a:pt x="87757" y="218879"/>
                </a:lnTo>
                <a:lnTo>
                  <a:pt x="196469" y="254058"/>
                </a:lnTo>
                <a:lnTo>
                  <a:pt x="193675" y="262948"/>
                </a:lnTo>
                <a:lnTo>
                  <a:pt x="191135" y="270949"/>
                </a:lnTo>
                <a:lnTo>
                  <a:pt x="182625" y="275394"/>
                </a:lnTo>
                <a:lnTo>
                  <a:pt x="204015" y="275394"/>
                </a:lnTo>
                <a:lnTo>
                  <a:pt x="210947" y="258884"/>
                </a:lnTo>
                <a:lnTo>
                  <a:pt x="274320" y="258884"/>
                </a:lnTo>
                <a:lnTo>
                  <a:pt x="274320" y="258376"/>
                </a:lnTo>
                <a:lnTo>
                  <a:pt x="259080" y="258376"/>
                </a:lnTo>
                <a:lnTo>
                  <a:pt x="137103" y="218879"/>
                </a:lnTo>
                <a:close/>
              </a:path>
              <a:path w="335279" h="302260">
                <a:moveTo>
                  <a:pt x="274320" y="43746"/>
                </a:moveTo>
                <a:lnTo>
                  <a:pt x="259080" y="43746"/>
                </a:lnTo>
                <a:lnTo>
                  <a:pt x="259080" y="258376"/>
                </a:lnTo>
                <a:lnTo>
                  <a:pt x="274320" y="258376"/>
                </a:lnTo>
                <a:lnTo>
                  <a:pt x="274320" y="43746"/>
                </a:lnTo>
                <a:close/>
              </a:path>
              <a:path w="335279" h="302260">
                <a:moveTo>
                  <a:pt x="33020" y="97721"/>
                </a:moveTo>
                <a:lnTo>
                  <a:pt x="6858" y="97721"/>
                </a:lnTo>
                <a:lnTo>
                  <a:pt x="0" y="104579"/>
                </a:lnTo>
                <a:lnTo>
                  <a:pt x="0" y="197543"/>
                </a:lnTo>
                <a:lnTo>
                  <a:pt x="6858" y="204401"/>
                </a:lnTo>
                <a:lnTo>
                  <a:pt x="33020" y="204401"/>
                </a:lnTo>
                <a:lnTo>
                  <a:pt x="35306" y="203766"/>
                </a:lnTo>
                <a:lnTo>
                  <a:pt x="37338" y="202623"/>
                </a:lnTo>
                <a:lnTo>
                  <a:pt x="86901" y="202623"/>
                </a:lnTo>
                <a:lnTo>
                  <a:pt x="45720" y="189288"/>
                </a:lnTo>
                <a:lnTo>
                  <a:pt x="15240" y="189161"/>
                </a:lnTo>
                <a:lnTo>
                  <a:pt x="15240" y="112961"/>
                </a:lnTo>
                <a:lnTo>
                  <a:pt x="45720" y="112961"/>
                </a:lnTo>
                <a:lnTo>
                  <a:pt x="86901" y="99499"/>
                </a:lnTo>
                <a:lnTo>
                  <a:pt x="37338" y="99499"/>
                </a:lnTo>
                <a:lnTo>
                  <a:pt x="35306" y="98356"/>
                </a:lnTo>
                <a:lnTo>
                  <a:pt x="33020" y="97721"/>
                </a:lnTo>
                <a:close/>
              </a:path>
              <a:path w="335279" h="302260">
                <a:moveTo>
                  <a:pt x="45720" y="112961"/>
                </a:moveTo>
                <a:lnTo>
                  <a:pt x="30480" y="112961"/>
                </a:lnTo>
                <a:lnTo>
                  <a:pt x="30480" y="189161"/>
                </a:lnTo>
                <a:lnTo>
                  <a:pt x="45720" y="189161"/>
                </a:lnTo>
                <a:lnTo>
                  <a:pt x="45720" y="112961"/>
                </a:lnTo>
                <a:close/>
              </a:path>
              <a:path w="335279" h="302260">
                <a:moveTo>
                  <a:pt x="330807" y="120581"/>
                </a:moveTo>
                <a:lnTo>
                  <a:pt x="313182" y="120581"/>
                </a:lnTo>
                <a:lnTo>
                  <a:pt x="320040" y="127439"/>
                </a:lnTo>
                <a:lnTo>
                  <a:pt x="320040" y="174683"/>
                </a:lnTo>
                <a:lnTo>
                  <a:pt x="313182" y="181541"/>
                </a:lnTo>
                <a:lnTo>
                  <a:pt x="330529" y="181541"/>
                </a:lnTo>
                <a:lnTo>
                  <a:pt x="334746" y="172035"/>
                </a:lnTo>
                <a:lnTo>
                  <a:pt x="335280" y="135821"/>
                </a:lnTo>
                <a:lnTo>
                  <a:pt x="332004" y="122014"/>
                </a:lnTo>
                <a:lnTo>
                  <a:pt x="330807" y="120581"/>
                </a:lnTo>
                <a:close/>
              </a:path>
              <a:path w="335279" h="302260">
                <a:moveTo>
                  <a:pt x="289630" y="0"/>
                </a:moveTo>
                <a:lnTo>
                  <a:pt x="273009" y="2071"/>
                </a:lnTo>
                <a:lnTo>
                  <a:pt x="262810" y="9611"/>
                </a:lnTo>
                <a:lnTo>
                  <a:pt x="259095" y="20679"/>
                </a:lnTo>
                <a:lnTo>
                  <a:pt x="259080" y="27744"/>
                </a:lnTo>
                <a:lnTo>
                  <a:pt x="37338" y="99499"/>
                </a:lnTo>
                <a:lnTo>
                  <a:pt x="86901" y="99499"/>
                </a:lnTo>
                <a:lnTo>
                  <a:pt x="259080" y="43746"/>
                </a:lnTo>
                <a:lnTo>
                  <a:pt x="274320" y="43746"/>
                </a:lnTo>
                <a:lnTo>
                  <a:pt x="274320" y="17330"/>
                </a:lnTo>
                <a:lnTo>
                  <a:pt x="277749" y="13901"/>
                </a:lnTo>
                <a:lnTo>
                  <a:pt x="302344" y="13901"/>
                </a:lnTo>
                <a:lnTo>
                  <a:pt x="300522" y="8247"/>
                </a:lnTo>
                <a:lnTo>
                  <a:pt x="2896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34631" y="3247675"/>
            <a:ext cx="992505" cy="992505"/>
          </a:xfrm>
          <a:custGeom>
            <a:avLst/>
            <a:gdLst/>
            <a:ahLst/>
            <a:cxnLst/>
            <a:rect l="l" t="t" r="r" b="b"/>
            <a:pathLst>
              <a:path w="992504" h="992504">
                <a:moveTo>
                  <a:pt x="495982" y="0"/>
                </a:moveTo>
                <a:lnTo>
                  <a:pt x="420053" y="5810"/>
                </a:lnTo>
                <a:lnTo>
                  <a:pt x="382542" y="13073"/>
                </a:lnTo>
                <a:lnTo>
                  <a:pt x="345572" y="23240"/>
                </a:lnTo>
                <a:lnTo>
                  <a:pt x="309326" y="36314"/>
                </a:lnTo>
                <a:lnTo>
                  <a:pt x="273983" y="52292"/>
                </a:lnTo>
                <a:lnTo>
                  <a:pt x="239724" y="71175"/>
                </a:lnTo>
                <a:lnTo>
                  <a:pt x="206729" y="92963"/>
                </a:lnTo>
                <a:lnTo>
                  <a:pt x="175180" y="117657"/>
                </a:lnTo>
                <a:lnTo>
                  <a:pt x="145256" y="145256"/>
                </a:lnTo>
                <a:lnTo>
                  <a:pt x="117657" y="175180"/>
                </a:lnTo>
                <a:lnTo>
                  <a:pt x="92964" y="206729"/>
                </a:lnTo>
                <a:lnTo>
                  <a:pt x="71175" y="239724"/>
                </a:lnTo>
                <a:lnTo>
                  <a:pt x="52292" y="273983"/>
                </a:lnTo>
                <a:lnTo>
                  <a:pt x="36314" y="309326"/>
                </a:lnTo>
                <a:lnTo>
                  <a:pt x="23240" y="345572"/>
                </a:lnTo>
                <a:lnTo>
                  <a:pt x="13073" y="382542"/>
                </a:lnTo>
                <a:lnTo>
                  <a:pt x="5810" y="420053"/>
                </a:lnTo>
                <a:lnTo>
                  <a:pt x="1452" y="457927"/>
                </a:lnTo>
                <a:lnTo>
                  <a:pt x="0" y="495982"/>
                </a:lnTo>
                <a:lnTo>
                  <a:pt x="1452" y="534038"/>
                </a:lnTo>
                <a:lnTo>
                  <a:pt x="5810" y="571915"/>
                </a:lnTo>
                <a:lnTo>
                  <a:pt x="13073" y="609431"/>
                </a:lnTo>
                <a:lnTo>
                  <a:pt x="23241" y="646407"/>
                </a:lnTo>
                <a:lnTo>
                  <a:pt x="36314" y="682662"/>
                </a:lnTo>
                <a:lnTo>
                  <a:pt x="52292" y="718016"/>
                </a:lnTo>
                <a:lnTo>
                  <a:pt x="71175" y="752287"/>
                </a:lnTo>
                <a:lnTo>
                  <a:pt x="92964" y="785296"/>
                </a:lnTo>
                <a:lnTo>
                  <a:pt x="117657" y="816862"/>
                </a:lnTo>
                <a:lnTo>
                  <a:pt x="145256" y="846804"/>
                </a:lnTo>
                <a:lnTo>
                  <a:pt x="175180" y="874402"/>
                </a:lnTo>
                <a:lnTo>
                  <a:pt x="206729" y="899096"/>
                </a:lnTo>
                <a:lnTo>
                  <a:pt x="239724" y="920884"/>
                </a:lnTo>
                <a:lnTo>
                  <a:pt x="273983" y="939768"/>
                </a:lnTo>
                <a:lnTo>
                  <a:pt x="309326" y="955746"/>
                </a:lnTo>
                <a:lnTo>
                  <a:pt x="345572" y="968819"/>
                </a:lnTo>
                <a:lnTo>
                  <a:pt x="382542" y="978987"/>
                </a:lnTo>
                <a:lnTo>
                  <a:pt x="420053" y="986250"/>
                </a:lnTo>
                <a:lnTo>
                  <a:pt x="457927" y="990607"/>
                </a:lnTo>
                <a:lnTo>
                  <a:pt x="495982" y="992060"/>
                </a:lnTo>
                <a:lnTo>
                  <a:pt x="534038" y="990607"/>
                </a:lnTo>
                <a:lnTo>
                  <a:pt x="571915" y="986250"/>
                </a:lnTo>
                <a:lnTo>
                  <a:pt x="609431" y="978987"/>
                </a:lnTo>
                <a:lnTo>
                  <a:pt x="646407" y="968819"/>
                </a:lnTo>
                <a:lnTo>
                  <a:pt x="682662" y="955746"/>
                </a:lnTo>
                <a:lnTo>
                  <a:pt x="718016" y="939768"/>
                </a:lnTo>
                <a:lnTo>
                  <a:pt x="752287" y="920884"/>
                </a:lnTo>
                <a:lnTo>
                  <a:pt x="785296" y="899096"/>
                </a:lnTo>
                <a:lnTo>
                  <a:pt x="816862" y="874402"/>
                </a:lnTo>
                <a:lnTo>
                  <a:pt x="846804" y="846804"/>
                </a:lnTo>
                <a:lnTo>
                  <a:pt x="874402" y="816862"/>
                </a:lnTo>
                <a:lnTo>
                  <a:pt x="899096" y="785296"/>
                </a:lnTo>
                <a:lnTo>
                  <a:pt x="920884" y="752287"/>
                </a:lnTo>
                <a:lnTo>
                  <a:pt x="939768" y="718016"/>
                </a:lnTo>
                <a:lnTo>
                  <a:pt x="955746" y="682662"/>
                </a:lnTo>
                <a:lnTo>
                  <a:pt x="968819" y="646407"/>
                </a:lnTo>
                <a:lnTo>
                  <a:pt x="978987" y="609431"/>
                </a:lnTo>
                <a:lnTo>
                  <a:pt x="986250" y="571915"/>
                </a:lnTo>
                <a:lnTo>
                  <a:pt x="990607" y="534038"/>
                </a:lnTo>
                <a:lnTo>
                  <a:pt x="992060" y="495982"/>
                </a:lnTo>
                <a:lnTo>
                  <a:pt x="990607" y="457927"/>
                </a:lnTo>
                <a:lnTo>
                  <a:pt x="986250" y="420053"/>
                </a:lnTo>
                <a:lnTo>
                  <a:pt x="978987" y="382542"/>
                </a:lnTo>
                <a:lnTo>
                  <a:pt x="968819" y="345572"/>
                </a:lnTo>
                <a:lnTo>
                  <a:pt x="955746" y="309326"/>
                </a:lnTo>
                <a:lnTo>
                  <a:pt x="939768" y="273983"/>
                </a:lnTo>
                <a:lnTo>
                  <a:pt x="920884" y="239724"/>
                </a:lnTo>
                <a:lnTo>
                  <a:pt x="899096" y="206729"/>
                </a:lnTo>
                <a:lnTo>
                  <a:pt x="874402" y="175180"/>
                </a:lnTo>
                <a:lnTo>
                  <a:pt x="846804" y="145256"/>
                </a:lnTo>
                <a:lnTo>
                  <a:pt x="816862" y="117657"/>
                </a:lnTo>
                <a:lnTo>
                  <a:pt x="785296" y="92963"/>
                </a:lnTo>
                <a:lnTo>
                  <a:pt x="752287" y="71175"/>
                </a:lnTo>
                <a:lnTo>
                  <a:pt x="718016" y="52292"/>
                </a:lnTo>
                <a:lnTo>
                  <a:pt x="682662" y="36314"/>
                </a:lnTo>
                <a:lnTo>
                  <a:pt x="646407" y="23240"/>
                </a:lnTo>
                <a:lnTo>
                  <a:pt x="609431" y="13073"/>
                </a:lnTo>
                <a:lnTo>
                  <a:pt x="571915" y="5810"/>
                </a:lnTo>
                <a:lnTo>
                  <a:pt x="534038" y="1452"/>
                </a:lnTo>
                <a:lnTo>
                  <a:pt x="4959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42463" y="3580085"/>
            <a:ext cx="376555" cy="326390"/>
          </a:xfrm>
          <a:custGeom>
            <a:avLst/>
            <a:gdLst/>
            <a:ahLst/>
            <a:cxnLst/>
            <a:rect l="l" t="t" r="r" b="b"/>
            <a:pathLst>
              <a:path w="376554" h="326389">
                <a:moveTo>
                  <a:pt x="240884" y="316274"/>
                </a:moveTo>
                <a:lnTo>
                  <a:pt x="194675" y="316274"/>
                </a:lnTo>
                <a:lnTo>
                  <a:pt x="229473" y="325672"/>
                </a:lnTo>
                <a:lnTo>
                  <a:pt x="231505" y="326180"/>
                </a:lnTo>
                <a:lnTo>
                  <a:pt x="233918" y="325926"/>
                </a:lnTo>
                <a:lnTo>
                  <a:pt x="235950" y="324783"/>
                </a:lnTo>
                <a:lnTo>
                  <a:pt x="240014" y="322370"/>
                </a:lnTo>
                <a:lnTo>
                  <a:pt x="241411" y="317163"/>
                </a:lnTo>
                <a:lnTo>
                  <a:pt x="240884" y="316274"/>
                </a:lnTo>
                <a:close/>
              </a:path>
              <a:path w="376554" h="326389">
                <a:moveTo>
                  <a:pt x="205724" y="263061"/>
                </a:moveTo>
                <a:lnTo>
                  <a:pt x="201660" y="265347"/>
                </a:lnTo>
                <a:lnTo>
                  <a:pt x="199628" y="266617"/>
                </a:lnTo>
                <a:lnTo>
                  <a:pt x="198231" y="268395"/>
                </a:lnTo>
                <a:lnTo>
                  <a:pt x="197723" y="270554"/>
                </a:lnTo>
                <a:lnTo>
                  <a:pt x="188325" y="305733"/>
                </a:lnTo>
                <a:lnTo>
                  <a:pt x="187690" y="307765"/>
                </a:lnTo>
                <a:lnTo>
                  <a:pt x="187944" y="310178"/>
                </a:lnTo>
                <a:lnTo>
                  <a:pt x="189214" y="312210"/>
                </a:lnTo>
                <a:lnTo>
                  <a:pt x="190230" y="314115"/>
                </a:lnTo>
                <a:lnTo>
                  <a:pt x="192008" y="315385"/>
                </a:lnTo>
                <a:lnTo>
                  <a:pt x="193913" y="316020"/>
                </a:lnTo>
                <a:lnTo>
                  <a:pt x="193913" y="316401"/>
                </a:lnTo>
                <a:lnTo>
                  <a:pt x="194675" y="316274"/>
                </a:lnTo>
                <a:lnTo>
                  <a:pt x="240884" y="316274"/>
                </a:lnTo>
                <a:lnTo>
                  <a:pt x="238998" y="313099"/>
                </a:lnTo>
                <a:lnTo>
                  <a:pt x="237855" y="310940"/>
                </a:lnTo>
                <a:lnTo>
                  <a:pt x="235950" y="309670"/>
                </a:lnTo>
                <a:lnTo>
                  <a:pt x="233918" y="309035"/>
                </a:lnTo>
                <a:lnTo>
                  <a:pt x="220075" y="305352"/>
                </a:lnTo>
                <a:lnTo>
                  <a:pt x="229132" y="296208"/>
                </a:lnTo>
                <a:lnTo>
                  <a:pt x="232076" y="291144"/>
                </a:lnTo>
                <a:lnTo>
                  <a:pt x="210704" y="291144"/>
                </a:lnTo>
                <a:lnTo>
                  <a:pt x="214284" y="274784"/>
                </a:lnTo>
                <a:lnTo>
                  <a:pt x="214732" y="272879"/>
                </a:lnTo>
                <a:lnTo>
                  <a:pt x="214614" y="270554"/>
                </a:lnTo>
                <a:lnTo>
                  <a:pt x="213273" y="268395"/>
                </a:lnTo>
                <a:lnTo>
                  <a:pt x="211058" y="264458"/>
                </a:lnTo>
                <a:lnTo>
                  <a:pt x="205724" y="263061"/>
                </a:lnTo>
                <a:close/>
              </a:path>
              <a:path w="376554" h="326389">
                <a:moveTo>
                  <a:pt x="145272" y="205276"/>
                </a:moveTo>
                <a:lnTo>
                  <a:pt x="142986" y="205530"/>
                </a:lnTo>
                <a:lnTo>
                  <a:pt x="140841" y="206740"/>
                </a:lnTo>
                <a:lnTo>
                  <a:pt x="136890" y="209086"/>
                </a:lnTo>
                <a:lnTo>
                  <a:pt x="135493" y="214293"/>
                </a:lnTo>
                <a:lnTo>
                  <a:pt x="137779" y="218357"/>
                </a:lnTo>
                <a:lnTo>
                  <a:pt x="139049" y="220389"/>
                </a:lnTo>
                <a:lnTo>
                  <a:pt x="140827" y="221786"/>
                </a:lnTo>
                <a:lnTo>
                  <a:pt x="142986" y="222421"/>
                </a:lnTo>
                <a:lnTo>
                  <a:pt x="156194" y="225850"/>
                </a:lnTo>
                <a:lnTo>
                  <a:pt x="147197" y="235066"/>
                </a:lnTo>
                <a:lnTo>
                  <a:pt x="140685" y="246254"/>
                </a:lnTo>
                <a:lnTo>
                  <a:pt x="137306" y="258616"/>
                </a:lnTo>
                <a:lnTo>
                  <a:pt x="137257" y="259649"/>
                </a:lnTo>
                <a:lnTo>
                  <a:pt x="138477" y="274110"/>
                </a:lnTo>
                <a:lnTo>
                  <a:pt x="138603" y="274999"/>
                </a:lnTo>
                <a:lnTo>
                  <a:pt x="142790" y="288144"/>
                </a:lnTo>
                <a:lnTo>
                  <a:pt x="149559" y="299042"/>
                </a:lnTo>
                <a:lnTo>
                  <a:pt x="158431" y="307439"/>
                </a:lnTo>
                <a:lnTo>
                  <a:pt x="173085" y="296208"/>
                </a:lnTo>
                <a:lnTo>
                  <a:pt x="162627" y="288276"/>
                </a:lnTo>
                <a:lnTo>
                  <a:pt x="155873" y="276976"/>
                </a:lnTo>
                <a:lnTo>
                  <a:pt x="155995" y="259649"/>
                </a:lnTo>
                <a:lnTo>
                  <a:pt x="159457" y="247886"/>
                </a:lnTo>
                <a:lnTo>
                  <a:pt x="165479" y="240114"/>
                </a:lnTo>
                <a:lnTo>
                  <a:pt x="184735" y="240114"/>
                </a:lnTo>
                <a:lnTo>
                  <a:pt x="188579" y="225723"/>
                </a:lnTo>
                <a:lnTo>
                  <a:pt x="188966" y="224177"/>
                </a:lnTo>
                <a:lnTo>
                  <a:pt x="188960" y="221278"/>
                </a:lnTo>
                <a:lnTo>
                  <a:pt x="187690" y="219246"/>
                </a:lnTo>
                <a:lnTo>
                  <a:pt x="186674" y="217341"/>
                </a:lnTo>
                <a:lnTo>
                  <a:pt x="184896" y="216198"/>
                </a:lnTo>
                <a:lnTo>
                  <a:pt x="182991" y="215436"/>
                </a:lnTo>
                <a:lnTo>
                  <a:pt x="183161" y="214928"/>
                </a:lnTo>
                <a:lnTo>
                  <a:pt x="181467" y="214928"/>
                </a:lnTo>
                <a:lnTo>
                  <a:pt x="147431" y="205784"/>
                </a:lnTo>
                <a:lnTo>
                  <a:pt x="145272" y="205276"/>
                </a:lnTo>
                <a:close/>
              </a:path>
              <a:path w="376554" h="326389">
                <a:moveTo>
                  <a:pt x="218032" y="223850"/>
                </a:moveTo>
                <a:lnTo>
                  <a:pt x="203819" y="235248"/>
                </a:lnTo>
                <a:lnTo>
                  <a:pt x="214116" y="243376"/>
                </a:lnTo>
                <a:lnTo>
                  <a:pt x="220382" y="254390"/>
                </a:lnTo>
                <a:lnTo>
                  <a:pt x="220501" y="262934"/>
                </a:lnTo>
                <a:lnTo>
                  <a:pt x="220397" y="270300"/>
                </a:lnTo>
                <a:lnTo>
                  <a:pt x="220279" y="272249"/>
                </a:lnTo>
                <a:lnTo>
                  <a:pt x="216818" y="283500"/>
                </a:lnTo>
                <a:lnTo>
                  <a:pt x="210704" y="291144"/>
                </a:lnTo>
                <a:lnTo>
                  <a:pt x="232076" y="291144"/>
                </a:lnTo>
                <a:lnTo>
                  <a:pt x="235624" y="285041"/>
                </a:lnTo>
                <a:lnTo>
                  <a:pt x="239075" y="272249"/>
                </a:lnTo>
                <a:lnTo>
                  <a:pt x="237756" y="256457"/>
                </a:lnTo>
                <a:lnTo>
                  <a:pt x="233543" y="243121"/>
                </a:lnTo>
                <a:lnTo>
                  <a:pt x="226834" y="232248"/>
                </a:lnTo>
                <a:lnTo>
                  <a:pt x="218032" y="223850"/>
                </a:lnTo>
                <a:close/>
              </a:path>
              <a:path w="376554" h="326389">
                <a:moveTo>
                  <a:pt x="228975" y="0"/>
                </a:moveTo>
                <a:lnTo>
                  <a:pt x="186276" y="7136"/>
                </a:lnTo>
                <a:lnTo>
                  <a:pt x="153065" y="27061"/>
                </a:lnTo>
                <a:lnTo>
                  <a:pt x="136785" y="46034"/>
                </a:lnTo>
                <a:lnTo>
                  <a:pt x="122928" y="50975"/>
                </a:lnTo>
                <a:lnTo>
                  <a:pt x="84300" y="57798"/>
                </a:lnTo>
                <a:lnTo>
                  <a:pt x="56317" y="87222"/>
                </a:lnTo>
                <a:lnTo>
                  <a:pt x="51292" y="115614"/>
                </a:lnTo>
                <a:lnTo>
                  <a:pt x="51800" y="119805"/>
                </a:lnTo>
                <a:lnTo>
                  <a:pt x="52689" y="123742"/>
                </a:lnTo>
                <a:lnTo>
                  <a:pt x="40314" y="129155"/>
                </a:lnTo>
                <a:lnTo>
                  <a:pt x="11521" y="156427"/>
                </a:lnTo>
                <a:lnTo>
                  <a:pt x="0" y="195481"/>
                </a:lnTo>
                <a:lnTo>
                  <a:pt x="1330" y="210326"/>
                </a:lnTo>
                <a:lnTo>
                  <a:pt x="19406" y="247978"/>
                </a:lnTo>
                <a:lnTo>
                  <a:pt x="53516" y="270463"/>
                </a:lnTo>
                <a:lnTo>
                  <a:pt x="111236" y="274110"/>
                </a:lnTo>
                <a:lnTo>
                  <a:pt x="115935" y="274110"/>
                </a:lnTo>
                <a:lnTo>
                  <a:pt x="119745" y="270300"/>
                </a:lnTo>
                <a:lnTo>
                  <a:pt x="119745" y="260775"/>
                </a:lnTo>
                <a:lnTo>
                  <a:pt x="115935" y="256965"/>
                </a:lnTo>
                <a:lnTo>
                  <a:pt x="76946" y="256965"/>
                </a:lnTo>
                <a:lnTo>
                  <a:pt x="62580" y="255218"/>
                </a:lnTo>
                <a:lnTo>
                  <a:pt x="28682" y="232395"/>
                </a:lnTo>
                <a:lnTo>
                  <a:pt x="17916" y="206740"/>
                </a:lnTo>
                <a:lnTo>
                  <a:pt x="18842" y="190475"/>
                </a:lnTo>
                <a:lnTo>
                  <a:pt x="35474" y="154182"/>
                </a:lnTo>
                <a:lnTo>
                  <a:pt x="72628" y="135299"/>
                </a:lnTo>
                <a:lnTo>
                  <a:pt x="69326" y="120186"/>
                </a:lnTo>
                <a:lnTo>
                  <a:pt x="68818" y="117265"/>
                </a:lnTo>
                <a:lnTo>
                  <a:pt x="68556" y="115165"/>
                </a:lnTo>
                <a:lnTo>
                  <a:pt x="68437" y="111296"/>
                </a:lnTo>
                <a:lnTo>
                  <a:pt x="70827" y="97155"/>
                </a:lnTo>
                <a:lnTo>
                  <a:pt x="77455" y="84978"/>
                </a:lnTo>
                <a:lnTo>
                  <a:pt x="87508" y="75593"/>
                </a:lnTo>
                <a:lnTo>
                  <a:pt x="100172" y="69825"/>
                </a:lnTo>
                <a:lnTo>
                  <a:pt x="116883" y="69204"/>
                </a:lnTo>
                <a:lnTo>
                  <a:pt x="143340" y="69204"/>
                </a:lnTo>
                <a:lnTo>
                  <a:pt x="146669" y="62909"/>
                </a:lnTo>
                <a:lnTo>
                  <a:pt x="172785" y="32836"/>
                </a:lnTo>
                <a:lnTo>
                  <a:pt x="209216" y="17947"/>
                </a:lnTo>
                <a:lnTo>
                  <a:pt x="280528" y="17947"/>
                </a:lnTo>
                <a:lnTo>
                  <a:pt x="269757" y="11368"/>
                </a:lnTo>
                <a:lnTo>
                  <a:pt x="256955" y="5768"/>
                </a:lnTo>
                <a:lnTo>
                  <a:pt x="243314" y="1931"/>
                </a:lnTo>
                <a:lnTo>
                  <a:pt x="228975" y="0"/>
                </a:lnTo>
                <a:close/>
              </a:path>
              <a:path w="376554" h="326389">
                <a:moveTo>
                  <a:pt x="280528" y="17947"/>
                </a:moveTo>
                <a:lnTo>
                  <a:pt x="209216" y="17947"/>
                </a:lnTo>
                <a:lnTo>
                  <a:pt x="226090" y="18732"/>
                </a:lnTo>
                <a:lnTo>
                  <a:pt x="241641" y="21564"/>
                </a:lnTo>
                <a:lnTo>
                  <a:pt x="279475" y="40671"/>
                </a:lnTo>
                <a:lnTo>
                  <a:pt x="302223" y="72205"/>
                </a:lnTo>
                <a:lnTo>
                  <a:pt x="307883" y="105073"/>
                </a:lnTo>
                <a:lnTo>
                  <a:pt x="307578" y="108629"/>
                </a:lnTo>
                <a:lnTo>
                  <a:pt x="306816" y="120694"/>
                </a:lnTo>
                <a:lnTo>
                  <a:pt x="340029" y="140734"/>
                </a:lnTo>
                <a:lnTo>
                  <a:pt x="358097" y="175770"/>
                </a:lnTo>
                <a:lnTo>
                  <a:pt x="357206" y="192892"/>
                </a:lnTo>
                <a:lnTo>
                  <a:pt x="340844" y="233140"/>
                </a:lnTo>
                <a:lnTo>
                  <a:pt x="309202" y="254390"/>
                </a:lnTo>
                <a:lnTo>
                  <a:pt x="265160" y="256965"/>
                </a:lnTo>
                <a:lnTo>
                  <a:pt x="260461" y="256965"/>
                </a:lnTo>
                <a:lnTo>
                  <a:pt x="256651" y="260775"/>
                </a:lnTo>
                <a:lnTo>
                  <a:pt x="256651" y="270300"/>
                </a:lnTo>
                <a:lnTo>
                  <a:pt x="260461" y="274110"/>
                </a:lnTo>
                <a:lnTo>
                  <a:pt x="290814" y="274110"/>
                </a:lnTo>
                <a:lnTo>
                  <a:pt x="305346" y="272879"/>
                </a:lnTo>
                <a:lnTo>
                  <a:pt x="343385" y="256040"/>
                </a:lnTo>
                <a:lnTo>
                  <a:pt x="368834" y="223691"/>
                </a:lnTo>
                <a:lnTo>
                  <a:pt x="376051" y="196321"/>
                </a:lnTo>
                <a:lnTo>
                  <a:pt x="375185" y="180650"/>
                </a:lnTo>
                <a:lnTo>
                  <a:pt x="361771" y="141506"/>
                </a:lnTo>
                <a:lnTo>
                  <a:pt x="324723" y="109645"/>
                </a:lnTo>
                <a:lnTo>
                  <a:pt x="324850" y="107359"/>
                </a:lnTo>
                <a:lnTo>
                  <a:pt x="325104" y="105073"/>
                </a:lnTo>
                <a:lnTo>
                  <a:pt x="325104" y="102660"/>
                </a:lnTo>
                <a:lnTo>
                  <a:pt x="316266" y="60866"/>
                </a:lnTo>
                <a:lnTo>
                  <a:pt x="292284" y="27293"/>
                </a:lnTo>
                <a:lnTo>
                  <a:pt x="281580" y="18590"/>
                </a:lnTo>
                <a:lnTo>
                  <a:pt x="280528" y="17947"/>
                </a:lnTo>
                <a:close/>
              </a:path>
              <a:path w="376554" h="326389">
                <a:moveTo>
                  <a:pt x="184735" y="240114"/>
                </a:moveTo>
                <a:lnTo>
                  <a:pt x="165479" y="240114"/>
                </a:lnTo>
                <a:lnTo>
                  <a:pt x="162671" y="256457"/>
                </a:lnTo>
                <a:lnTo>
                  <a:pt x="162036" y="258616"/>
                </a:lnTo>
                <a:lnTo>
                  <a:pt x="162290" y="260902"/>
                </a:lnTo>
                <a:lnTo>
                  <a:pt x="163509" y="263061"/>
                </a:lnTo>
                <a:lnTo>
                  <a:pt x="165846" y="266998"/>
                </a:lnTo>
                <a:lnTo>
                  <a:pt x="171053" y="268395"/>
                </a:lnTo>
                <a:lnTo>
                  <a:pt x="175117" y="266109"/>
                </a:lnTo>
                <a:lnTo>
                  <a:pt x="177276" y="264839"/>
                </a:lnTo>
                <a:lnTo>
                  <a:pt x="178673" y="263061"/>
                </a:lnTo>
                <a:lnTo>
                  <a:pt x="179215" y="260775"/>
                </a:lnTo>
                <a:lnTo>
                  <a:pt x="184735" y="240114"/>
                </a:lnTo>
                <a:close/>
              </a:path>
              <a:path w="376554" h="326389">
                <a:moveTo>
                  <a:pt x="183245" y="214674"/>
                </a:moveTo>
                <a:lnTo>
                  <a:pt x="181467" y="214928"/>
                </a:lnTo>
                <a:lnTo>
                  <a:pt x="183161" y="214928"/>
                </a:lnTo>
                <a:lnTo>
                  <a:pt x="183245" y="214674"/>
                </a:lnTo>
                <a:close/>
              </a:path>
              <a:path w="376554" h="326389">
                <a:moveTo>
                  <a:pt x="143340" y="69204"/>
                </a:moveTo>
                <a:lnTo>
                  <a:pt x="116883" y="69204"/>
                </a:lnTo>
                <a:lnTo>
                  <a:pt x="125450" y="70940"/>
                </a:lnTo>
                <a:lnTo>
                  <a:pt x="139684" y="76117"/>
                </a:lnTo>
                <a:lnTo>
                  <a:pt x="143340" y="69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86384" y="4626895"/>
            <a:ext cx="991235" cy="992505"/>
          </a:xfrm>
          <a:custGeom>
            <a:avLst/>
            <a:gdLst/>
            <a:ahLst/>
            <a:cxnLst/>
            <a:rect l="l" t="t" r="r" b="b"/>
            <a:pathLst>
              <a:path w="991234" h="992504">
                <a:moveTo>
                  <a:pt x="495268" y="0"/>
                </a:moveTo>
                <a:lnTo>
                  <a:pt x="419460" y="5810"/>
                </a:lnTo>
                <a:lnTo>
                  <a:pt x="382007" y="13073"/>
                </a:lnTo>
                <a:lnTo>
                  <a:pt x="345095" y="23241"/>
                </a:lnTo>
                <a:lnTo>
                  <a:pt x="308903" y="36314"/>
                </a:lnTo>
                <a:lnTo>
                  <a:pt x="273613" y="52292"/>
                </a:lnTo>
                <a:lnTo>
                  <a:pt x="239403" y="71175"/>
                </a:lnTo>
                <a:lnTo>
                  <a:pt x="206456" y="92963"/>
                </a:lnTo>
                <a:lnTo>
                  <a:pt x="174949" y="117657"/>
                </a:lnTo>
                <a:lnTo>
                  <a:pt x="145065" y="145256"/>
                </a:lnTo>
                <a:lnTo>
                  <a:pt x="117503" y="175180"/>
                </a:lnTo>
                <a:lnTo>
                  <a:pt x="92842" y="206729"/>
                </a:lnTo>
                <a:lnTo>
                  <a:pt x="71082" y="239724"/>
                </a:lnTo>
                <a:lnTo>
                  <a:pt x="52223" y="273983"/>
                </a:lnTo>
                <a:lnTo>
                  <a:pt x="36266" y="309326"/>
                </a:lnTo>
                <a:lnTo>
                  <a:pt x="23210" y="345572"/>
                </a:lnTo>
                <a:lnTo>
                  <a:pt x="13055" y="382542"/>
                </a:lnTo>
                <a:lnTo>
                  <a:pt x="5802" y="420053"/>
                </a:lnTo>
                <a:lnTo>
                  <a:pt x="1450" y="457927"/>
                </a:lnTo>
                <a:lnTo>
                  <a:pt x="0" y="495982"/>
                </a:lnTo>
                <a:lnTo>
                  <a:pt x="1450" y="534038"/>
                </a:lnTo>
                <a:lnTo>
                  <a:pt x="5802" y="571915"/>
                </a:lnTo>
                <a:lnTo>
                  <a:pt x="13055" y="609431"/>
                </a:lnTo>
                <a:lnTo>
                  <a:pt x="23210" y="646407"/>
                </a:lnTo>
                <a:lnTo>
                  <a:pt x="36266" y="682662"/>
                </a:lnTo>
                <a:lnTo>
                  <a:pt x="52223" y="718016"/>
                </a:lnTo>
                <a:lnTo>
                  <a:pt x="71082" y="752287"/>
                </a:lnTo>
                <a:lnTo>
                  <a:pt x="92842" y="785296"/>
                </a:lnTo>
                <a:lnTo>
                  <a:pt x="117503" y="816862"/>
                </a:lnTo>
                <a:lnTo>
                  <a:pt x="145065" y="846804"/>
                </a:lnTo>
                <a:lnTo>
                  <a:pt x="174949" y="874404"/>
                </a:lnTo>
                <a:lnTo>
                  <a:pt x="206456" y="899099"/>
                </a:lnTo>
                <a:lnTo>
                  <a:pt x="239403" y="920889"/>
                </a:lnTo>
                <a:lnTo>
                  <a:pt x="273613" y="939774"/>
                </a:lnTo>
                <a:lnTo>
                  <a:pt x="308903" y="955753"/>
                </a:lnTo>
                <a:lnTo>
                  <a:pt x="345095" y="968827"/>
                </a:lnTo>
                <a:lnTo>
                  <a:pt x="382007" y="978996"/>
                </a:lnTo>
                <a:lnTo>
                  <a:pt x="419460" y="986259"/>
                </a:lnTo>
                <a:lnTo>
                  <a:pt x="495268" y="992070"/>
                </a:lnTo>
                <a:lnTo>
                  <a:pt x="533262" y="990617"/>
                </a:lnTo>
                <a:lnTo>
                  <a:pt x="608528" y="978996"/>
                </a:lnTo>
                <a:lnTo>
                  <a:pt x="645441" y="968827"/>
                </a:lnTo>
                <a:lnTo>
                  <a:pt x="681632" y="955753"/>
                </a:lnTo>
                <a:lnTo>
                  <a:pt x="716923" y="939774"/>
                </a:lnTo>
                <a:lnTo>
                  <a:pt x="751132" y="920889"/>
                </a:lnTo>
                <a:lnTo>
                  <a:pt x="784080" y="899099"/>
                </a:lnTo>
                <a:lnTo>
                  <a:pt x="815586" y="874404"/>
                </a:lnTo>
                <a:lnTo>
                  <a:pt x="845470" y="846804"/>
                </a:lnTo>
                <a:lnTo>
                  <a:pt x="873051" y="816862"/>
                </a:lnTo>
                <a:lnTo>
                  <a:pt x="897728" y="785296"/>
                </a:lnTo>
                <a:lnTo>
                  <a:pt x="919502" y="752287"/>
                </a:lnTo>
                <a:lnTo>
                  <a:pt x="938373" y="718016"/>
                </a:lnTo>
                <a:lnTo>
                  <a:pt x="954341" y="682662"/>
                </a:lnTo>
                <a:lnTo>
                  <a:pt x="967405" y="646407"/>
                </a:lnTo>
                <a:lnTo>
                  <a:pt x="977567" y="609431"/>
                </a:lnTo>
                <a:lnTo>
                  <a:pt x="984825" y="571915"/>
                </a:lnTo>
                <a:lnTo>
                  <a:pt x="989180" y="534038"/>
                </a:lnTo>
                <a:lnTo>
                  <a:pt x="990631" y="495982"/>
                </a:lnTo>
                <a:lnTo>
                  <a:pt x="989180" y="457927"/>
                </a:lnTo>
                <a:lnTo>
                  <a:pt x="984825" y="420053"/>
                </a:lnTo>
                <a:lnTo>
                  <a:pt x="977567" y="382542"/>
                </a:lnTo>
                <a:lnTo>
                  <a:pt x="967405" y="345572"/>
                </a:lnTo>
                <a:lnTo>
                  <a:pt x="954341" y="309326"/>
                </a:lnTo>
                <a:lnTo>
                  <a:pt x="938373" y="273983"/>
                </a:lnTo>
                <a:lnTo>
                  <a:pt x="919502" y="239724"/>
                </a:lnTo>
                <a:lnTo>
                  <a:pt x="897728" y="206729"/>
                </a:lnTo>
                <a:lnTo>
                  <a:pt x="873051" y="175180"/>
                </a:lnTo>
                <a:lnTo>
                  <a:pt x="845470" y="145256"/>
                </a:lnTo>
                <a:lnTo>
                  <a:pt x="815586" y="117657"/>
                </a:lnTo>
                <a:lnTo>
                  <a:pt x="784080" y="92963"/>
                </a:lnTo>
                <a:lnTo>
                  <a:pt x="751132" y="71175"/>
                </a:lnTo>
                <a:lnTo>
                  <a:pt x="716923" y="52292"/>
                </a:lnTo>
                <a:lnTo>
                  <a:pt x="681632" y="36314"/>
                </a:lnTo>
                <a:lnTo>
                  <a:pt x="645441" y="23240"/>
                </a:lnTo>
                <a:lnTo>
                  <a:pt x="608528" y="13073"/>
                </a:lnTo>
                <a:lnTo>
                  <a:pt x="571075" y="5810"/>
                </a:lnTo>
                <a:lnTo>
                  <a:pt x="49526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18759" y="4961635"/>
            <a:ext cx="326390" cy="325120"/>
          </a:xfrm>
          <a:custGeom>
            <a:avLst/>
            <a:gdLst/>
            <a:ahLst/>
            <a:cxnLst/>
            <a:rect l="l" t="t" r="r" b="b"/>
            <a:pathLst>
              <a:path w="326390" h="325120">
                <a:moveTo>
                  <a:pt x="180532" y="0"/>
                </a:moveTo>
                <a:lnTo>
                  <a:pt x="150883" y="0"/>
                </a:lnTo>
                <a:lnTo>
                  <a:pt x="122083" y="5080"/>
                </a:lnTo>
                <a:lnTo>
                  <a:pt x="82855" y="21589"/>
                </a:lnTo>
                <a:lnTo>
                  <a:pt x="49631" y="45719"/>
                </a:lnTo>
                <a:lnTo>
                  <a:pt x="23810" y="77469"/>
                </a:lnTo>
                <a:lnTo>
                  <a:pt x="6786" y="115569"/>
                </a:lnTo>
                <a:lnTo>
                  <a:pt x="53" y="156209"/>
                </a:lnTo>
                <a:lnTo>
                  <a:pt x="0" y="158750"/>
                </a:lnTo>
                <a:lnTo>
                  <a:pt x="467" y="172719"/>
                </a:lnTo>
                <a:lnTo>
                  <a:pt x="8018" y="212089"/>
                </a:lnTo>
                <a:lnTo>
                  <a:pt x="23730" y="247650"/>
                </a:lnTo>
                <a:lnTo>
                  <a:pt x="46479" y="276859"/>
                </a:lnTo>
                <a:lnTo>
                  <a:pt x="31765" y="313689"/>
                </a:lnTo>
                <a:lnTo>
                  <a:pt x="30368" y="314959"/>
                </a:lnTo>
                <a:lnTo>
                  <a:pt x="29479" y="316229"/>
                </a:lnTo>
                <a:lnTo>
                  <a:pt x="29479" y="322579"/>
                </a:lnTo>
                <a:lnTo>
                  <a:pt x="32908" y="325119"/>
                </a:lnTo>
                <a:lnTo>
                  <a:pt x="40782" y="325119"/>
                </a:lnTo>
                <a:lnTo>
                  <a:pt x="42179" y="323850"/>
                </a:lnTo>
                <a:lnTo>
                  <a:pt x="43068" y="322579"/>
                </a:lnTo>
                <a:lnTo>
                  <a:pt x="43576" y="321309"/>
                </a:lnTo>
                <a:lnTo>
                  <a:pt x="43957" y="320039"/>
                </a:lnTo>
                <a:lnTo>
                  <a:pt x="60975" y="289559"/>
                </a:lnTo>
                <a:lnTo>
                  <a:pt x="86229" y="289559"/>
                </a:lnTo>
                <a:lnTo>
                  <a:pt x="82236" y="287019"/>
                </a:lnTo>
                <a:lnTo>
                  <a:pt x="71005" y="279400"/>
                </a:lnTo>
                <a:lnTo>
                  <a:pt x="42484" y="248919"/>
                </a:lnTo>
                <a:lnTo>
                  <a:pt x="23141" y="212089"/>
                </a:lnTo>
                <a:lnTo>
                  <a:pt x="14809" y="170180"/>
                </a:lnTo>
                <a:lnTo>
                  <a:pt x="15461" y="154939"/>
                </a:lnTo>
                <a:lnTo>
                  <a:pt x="25136" y="111759"/>
                </a:lnTo>
                <a:lnTo>
                  <a:pt x="45066" y="73659"/>
                </a:lnTo>
                <a:lnTo>
                  <a:pt x="73550" y="44450"/>
                </a:lnTo>
                <a:lnTo>
                  <a:pt x="108887" y="24130"/>
                </a:lnTo>
                <a:lnTo>
                  <a:pt x="149376" y="15239"/>
                </a:lnTo>
                <a:lnTo>
                  <a:pt x="232109" y="15239"/>
                </a:lnTo>
                <a:lnTo>
                  <a:pt x="221889" y="10159"/>
                </a:lnTo>
                <a:lnTo>
                  <a:pt x="208571" y="6350"/>
                </a:lnTo>
                <a:lnTo>
                  <a:pt x="194767" y="2539"/>
                </a:lnTo>
                <a:lnTo>
                  <a:pt x="180532" y="0"/>
                </a:lnTo>
                <a:close/>
              </a:path>
              <a:path w="326390" h="325120">
                <a:moveTo>
                  <a:pt x="86229" y="289559"/>
                </a:moveTo>
                <a:lnTo>
                  <a:pt x="60975" y="289559"/>
                </a:lnTo>
                <a:lnTo>
                  <a:pt x="71123" y="297179"/>
                </a:lnTo>
                <a:lnTo>
                  <a:pt x="104868" y="314959"/>
                </a:lnTo>
                <a:lnTo>
                  <a:pt x="142684" y="325119"/>
                </a:lnTo>
                <a:lnTo>
                  <a:pt x="170757" y="325119"/>
                </a:lnTo>
                <a:lnTo>
                  <a:pt x="184793" y="323850"/>
                </a:lnTo>
                <a:lnTo>
                  <a:pt x="198127" y="321309"/>
                </a:lnTo>
                <a:lnTo>
                  <a:pt x="210781" y="318769"/>
                </a:lnTo>
                <a:lnTo>
                  <a:pt x="222777" y="313689"/>
                </a:lnTo>
                <a:lnTo>
                  <a:pt x="230349" y="311150"/>
                </a:lnTo>
                <a:lnTo>
                  <a:pt x="162956" y="311150"/>
                </a:lnTo>
                <a:lnTo>
                  <a:pt x="133961" y="308609"/>
                </a:lnTo>
                <a:lnTo>
                  <a:pt x="120145" y="304800"/>
                </a:lnTo>
                <a:lnTo>
                  <a:pt x="106873" y="299719"/>
                </a:lnTo>
                <a:lnTo>
                  <a:pt x="94214" y="294639"/>
                </a:lnTo>
                <a:lnTo>
                  <a:pt x="86229" y="289559"/>
                </a:lnTo>
                <a:close/>
              </a:path>
              <a:path w="326390" h="325120">
                <a:moveTo>
                  <a:pt x="280876" y="289559"/>
                </a:moveTo>
                <a:lnTo>
                  <a:pt x="264600" y="289559"/>
                </a:lnTo>
                <a:lnTo>
                  <a:pt x="281955" y="320039"/>
                </a:lnTo>
                <a:lnTo>
                  <a:pt x="282971" y="323850"/>
                </a:lnTo>
                <a:lnTo>
                  <a:pt x="285638" y="325119"/>
                </a:lnTo>
                <a:lnTo>
                  <a:pt x="293131" y="325119"/>
                </a:lnTo>
                <a:lnTo>
                  <a:pt x="296433" y="322579"/>
                </a:lnTo>
                <a:lnTo>
                  <a:pt x="296433" y="316229"/>
                </a:lnTo>
                <a:lnTo>
                  <a:pt x="295544" y="314959"/>
                </a:lnTo>
                <a:lnTo>
                  <a:pt x="294147" y="313689"/>
                </a:lnTo>
                <a:lnTo>
                  <a:pt x="280876" y="289559"/>
                </a:lnTo>
                <a:close/>
              </a:path>
              <a:path w="326390" h="325120">
                <a:moveTo>
                  <a:pt x="232109" y="15239"/>
                </a:moveTo>
                <a:lnTo>
                  <a:pt x="165622" y="15239"/>
                </a:lnTo>
                <a:lnTo>
                  <a:pt x="196196" y="20319"/>
                </a:lnTo>
                <a:lnTo>
                  <a:pt x="210438" y="24130"/>
                </a:lnTo>
                <a:lnTo>
                  <a:pt x="248464" y="43180"/>
                </a:lnTo>
                <a:lnTo>
                  <a:pt x="278536" y="71119"/>
                </a:lnTo>
                <a:lnTo>
                  <a:pt x="299489" y="105409"/>
                </a:lnTo>
                <a:lnTo>
                  <a:pt x="310157" y="144780"/>
                </a:lnTo>
                <a:lnTo>
                  <a:pt x="311226" y="158750"/>
                </a:lnTo>
                <a:lnTo>
                  <a:pt x="310539" y="173989"/>
                </a:lnTo>
                <a:lnTo>
                  <a:pt x="300612" y="215900"/>
                </a:lnTo>
                <a:lnTo>
                  <a:pt x="280249" y="252730"/>
                </a:lnTo>
                <a:lnTo>
                  <a:pt x="251204" y="281939"/>
                </a:lnTo>
                <a:lnTo>
                  <a:pt x="215228" y="300989"/>
                </a:lnTo>
                <a:lnTo>
                  <a:pt x="174076" y="309879"/>
                </a:lnTo>
                <a:lnTo>
                  <a:pt x="162956" y="311150"/>
                </a:lnTo>
                <a:lnTo>
                  <a:pt x="230349" y="311150"/>
                </a:lnTo>
                <a:lnTo>
                  <a:pt x="234135" y="309879"/>
                </a:lnTo>
                <a:lnTo>
                  <a:pt x="244877" y="303529"/>
                </a:lnTo>
                <a:lnTo>
                  <a:pt x="255025" y="297179"/>
                </a:lnTo>
                <a:lnTo>
                  <a:pt x="264600" y="289559"/>
                </a:lnTo>
                <a:lnTo>
                  <a:pt x="280876" y="289559"/>
                </a:lnTo>
                <a:lnTo>
                  <a:pt x="275986" y="280669"/>
                </a:lnTo>
                <a:lnTo>
                  <a:pt x="284840" y="270509"/>
                </a:lnTo>
                <a:lnTo>
                  <a:pt x="292957" y="261619"/>
                </a:lnTo>
                <a:lnTo>
                  <a:pt x="306800" y="240030"/>
                </a:lnTo>
                <a:lnTo>
                  <a:pt x="320925" y="203200"/>
                </a:lnTo>
                <a:lnTo>
                  <a:pt x="326022" y="163830"/>
                </a:lnTo>
                <a:lnTo>
                  <a:pt x="325371" y="148589"/>
                </a:lnTo>
                <a:lnTo>
                  <a:pt x="316036" y="106680"/>
                </a:lnTo>
                <a:lnTo>
                  <a:pt x="296803" y="69850"/>
                </a:lnTo>
                <a:lnTo>
                  <a:pt x="269178" y="39369"/>
                </a:lnTo>
                <a:lnTo>
                  <a:pt x="234664" y="16509"/>
                </a:lnTo>
                <a:lnTo>
                  <a:pt x="232109" y="15239"/>
                </a:lnTo>
                <a:close/>
              </a:path>
              <a:path w="326390" h="325120">
                <a:moveTo>
                  <a:pt x="163775" y="58419"/>
                </a:moveTo>
                <a:lnTo>
                  <a:pt x="162956" y="58419"/>
                </a:lnTo>
                <a:lnTo>
                  <a:pt x="148350" y="59689"/>
                </a:lnTo>
                <a:lnTo>
                  <a:pt x="108831" y="73659"/>
                </a:lnTo>
                <a:lnTo>
                  <a:pt x="78676" y="101600"/>
                </a:lnTo>
                <a:lnTo>
                  <a:pt x="61633" y="139700"/>
                </a:lnTo>
                <a:lnTo>
                  <a:pt x="59586" y="156209"/>
                </a:lnTo>
                <a:lnTo>
                  <a:pt x="60384" y="170180"/>
                </a:lnTo>
                <a:lnTo>
                  <a:pt x="73387" y="212089"/>
                </a:lnTo>
                <a:lnTo>
                  <a:pt x="99378" y="243839"/>
                </a:lnTo>
                <a:lnTo>
                  <a:pt x="135010" y="262889"/>
                </a:lnTo>
                <a:lnTo>
                  <a:pt x="162469" y="266700"/>
                </a:lnTo>
                <a:lnTo>
                  <a:pt x="177157" y="265430"/>
                </a:lnTo>
                <a:lnTo>
                  <a:pt x="191204" y="262889"/>
                </a:lnTo>
                <a:lnTo>
                  <a:pt x="204475" y="257809"/>
                </a:lnTo>
                <a:lnTo>
                  <a:pt x="216833" y="251459"/>
                </a:lnTo>
                <a:lnTo>
                  <a:pt x="162956" y="251459"/>
                </a:lnTo>
                <a:lnTo>
                  <a:pt x="148381" y="250189"/>
                </a:lnTo>
                <a:lnTo>
                  <a:pt x="109984" y="233680"/>
                </a:lnTo>
                <a:lnTo>
                  <a:pt x="83524" y="203200"/>
                </a:lnTo>
                <a:lnTo>
                  <a:pt x="75018" y="175259"/>
                </a:lnTo>
                <a:lnTo>
                  <a:pt x="75788" y="158750"/>
                </a:lnTo>
                <a:lnTo>
                  <a:pt x="89356" y="116839"/>
                </a:lnTo>
                <a:lnTo>
                  <a:pt x="116591" y="87630"/>
                </a:lnTo>
                <a:lnTo>
                  <a:pt x="153361" y="74930"/>
                </a:lnTo>
                <a:lnTo>
                  <a:pt x="217562" y="74930"/>
                </a:lnTo>
                <a:lnTo>
                  <a:pt x="215739" y="73659"/>
                </a:lnTo>
                <a:lnTo>
                  <a:pt x="203859" y="67309"/>
                </a:lnTo>
                <a:lnTo>
                  <a:pt x="191156" y="62230"/>
                </a:lnTo>
                <a:lnTo>
                  <a:pt x="177753" y="59689"/>
                </a:lnTo>
                <a:lnTo>
                  <a:pt x="163775" y="58419"/>
                </a:lnTo>
                <a:close/>
              </a:path>
              <a:path w="326390" h="325120">
                <a:moveTo>
                  <a:pt x="217562" y="74930"/>
                </a:moveTo>
                <a:lnTo>
                  <a:pt x="169649" y="74930"/>
                </a:lnTo>
                <a:lnTo>
                  <a:pt x="184789" y="78739"/>
                </a:lnTo>
                <a:lnTo>
                  <a:pt x="198674" y="82550"/>
                </a:lnTo>
                <a:lnTo>
                  <a:pt x="231712" y="106680"/>
                </a:lnTo>
                <a:lnTo>
                  <a:pt x="249551" y="142239"/>
                </a:lnTo>
                <a:lnTo>
                  <a:pt x="251527" y="157480"/>
                </a:lnTo>
                <a:lnTo>
                  <a:pt x="250579" y="171450"/>
                </a:lnTo>
                <a:lnTo>
                  <a:pt x="235557" y="212089"/>
                </a:lnTo>
                <a:lnTo>
                  <a:pt x="206198" y="240030"/>
                </a:lnTo>
                <a:lnTo>
                  <a:pt x="167057" y="251459"/>
                </a:lnTo>
                <a:lnTo>
                  <a:pt x="216833" y="251459"/>
                </a:lnTo>
                <a:lnTo>
                  <a:pt x="247073" y="223519"/>
                </a:lnTo>
                <a:lnTo>
                  <a:pt x="264205" y="185419"/>
                </a:lnTo>
                <a:lnTo>
                  <a:pt x="266368" y="171450"/>
                </a:lnTo>
                <a:lnTo>
                  <a:pt x="265509" y="154939"/>
                </a:lnTo>
                <a:lnTo>
                  <a:pt x="252568" y="113030"/>
                </a:lnTo>
                <a:lnTo>
                  <a:pt x="226674" y="81280"/>
                </a:lnTo>
                <a:lnTo>
                  <a:pt x="217562" y="74930"/>
                </a:lnTo>
                <a:close/>
              </a:path>
              <a:path w="326390" h="325120">
                <a:moveTo>
                  <a:pt x="168875" y="118109"/>
                </a:moveTo>
                <a:lnTo>
                  <a:pt x="162956" y="118109"/>
                </a:lnTo>
                <a:lnTo>
                  <a:pt x="148787" y="120650"/>
                </a:lnTo>
                <a:lnTo>
                  <a:pt x="136497" y="127000"/>
                </a:lnTo>
                <a:lnTo>
                  <a:pt x="126848" y="137159"/>
                </a:lnTo>
                <a:lnTo>
                  <a:pt x="120600" y="148589"/>
                </a:lnTo>
                <a:lnTo>
                  <a:pt x="121369" y="167639"/>
                </a:lnTo>
                <a:lnTo>
                  <a:pt x="125476" y="181609"/>
                </a:lnTo>
                <a:lnTo>
                  <a:pt x="132397" y="193039"/>
                </a:lnTo>
                <a:lnTo>
                  <a:pt x="141610" y="200659"/>
                </a:lnTo>
                <a:lnTo>
                  <a:pt x="152592" y="205739"/>
                </a:lnTo>
                <a:lnTo>
                  <a:pt x="169762" y="204469"/>
                </a:lnTo>
                <a:lnTo>
                  <a:pt x="183925" y="199389"/>
                </a:lnTo>
                <a:lnTo>
                  <a:pt x="194913" y="191769"/>
                </a:lnTo>
                <a:lnTo>
                  <a:pt x="162956" y="191769"/>
                </a:lnTo>
                <a:lnTo>
                  <a:pt x="149198" y="189230"/>
                </a:lnTo>
                <a:lnTo>
                  <a:pt x="138877" y="180339"/>
                </a:lnTo>
                <a:lnTo>
                  <a:pt x="133676" y="167639"/>
                </a:lnTo>
                <a:lnTo>
                  <a:pt x="136385" y="151130"/>
                </a:lnTo>
                <a:lnTo>
                  <a:pt x="144119" y="139700"/>
                </a:lnTo>
                <a:lnTo>
                  <a:pt x="155502" y="134619"/>
                </a:lnTo>
                <a:lnTo>
                  <a:pt x="195837" y="134619"/>
                </a:lnTo>
                <a:lnTo>
                  <a:pt x="191757" y="129539"/>
                </a:lnTo>
                <a:lnTo>
                  <a:pt x="181211" y="121919"/>
                </a:lnTo>
                <a:lnTo>
                  <a:pt x="168875" y="118109"/>
                </a:lnTo>
                <a:close/>
              </a:path>
              <a:path w="326390" h="325120">
                <a:moveTo>
                  <a:pt x="195837" y="134619"/>
                </a:moveTo>
                <a:lnTo>
                  <a:pt x="155502" y="134619"/>
                </a:lnTo>
                <a:lnTo>
                  <a:pt x="172138" y="135889"/>
                </a:lnTo>
                <a:lnTo>
                  <a:pt x="184026" y="142239"/>
                </a:lnTo>
                <a:lnTo>
                  <a:pt x="190880" y="153669"/>
                </a:lnTo>
                <a:lnTo>
                  <a:pt x="189476" y="170180"/>
                </a:lnTo>
                <a:lnTo>
                  <a:pt x="183491" y="182880"/>
                </a:lnTo>
                <a:lnTo>
                  <a:pt x="174064" y="190500"/>
                </a:lnTo>
                <a:lnTo>
                  <a:pt x="162956" y="191769"/>
                </a:lnTo>
                <a:lnTo>
                  <a:pt x="194913" y="191769"/>
                </a:lnTo>
                <a:lnTo>
                  <a:pt x="202556" y="182880"/>
                </a:lnTo>
                <a:lnTo>
                  <a:pt x="206685" y="170180"/>
                </a:lnTo>
                <a:lnTo>
                  <a:pt x="205092" y="153669"/>
                </a:lnTo>
                <a:lnTo>
                  <a:pt x="199917" y="139700"/>
                </a:lnTo>
                <a:lnTo>
                  <a:pt x="195837" y="134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91051" y="2128139"/>
            <a:ext cx="2016599" cy="197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00684" y="2421889"/>
            <a:ext cx="592455" cy="196850"/>
          </a:xfrm>
          <a:custGeom>
            <a:avLst/>
            <a:gdLst/>
            <a:ahLst/>
            <a:cxnLst/>
            <a:rect l="l" t="t" r="r" b="b"/>
            <a:pathLst>
              <a:path w="592454" h="196850">
                <a:moveTo>
                  <a:pt x="66430" y="37592"/>
                </a:moveTo>
                <a:lnTo>
                  <a:pt x="38744" y="37592"/>
                </a:lnTo>
                <a:lnTo>
                  <a:pt x="38719" y="47163"/>
                </a:lnTo>
                <a:lnTo>
                  <a:pt x="38195" y="61604"/>
                </a:lnTo>
                <a:lnTo>
                  <a:pt x="32730" y="101956"/>
                </a:lnTo>
                <a:lnTo>
                  <a:pt x="17155" y="149461"/>
                </a:lnTo>
                <a:lnTo>
                  <a:pt x="0" y="180961"/>
                </a:lnTo>
                <a:lnTo>
                  <a:pt x="10045" y="188337"/>
                </a:lnTo>
                <a:lnTo>
                  <a:pt x="21763" y="195039"/>
                </a:lnTo>
                <a:lnTo>
                  <a:pt x="30346" y="185331"/>
                </a:lnTo>
                <a:lnTo>
                  <a:pt x="42349" y="180216"/>
                </a:lnTo>
                <a:lnTo>
                  <a:pt x="94513" y="180216"/>
                </a:lnTo>
                <a:lnTo>
                  <a:pt x="107433" y="174415"/>
                </a:lnTo>
                <a:lnTo>
                  <a:pt x="119339" y="169339"/>
                </a:lnTo>
                <a:lnTo>
                  <a:pt x="185212" y="169339"/>
                </a:lnTo>
                <a:lnTo>
                  <a:pt x="185361" y="165693"/>
                </a:lnTo>
                <a:lnTo>
                  <a:pt x="178503" y="163474"/>
                </a:lnTo>
                <a:lnTo>
                  <a:pt x="40817" y="163474"/>
                </a:lnTo>
                <a:lnTo>
                  <a:pt x="46272" y="151875"/>
                </a:lnTo>
                <a:lnTo>
                  <a:pt x="51148" y="140039"/>
                </a:lnTo>
                <a:lnTo>
                  <a:pt x="55484" y="128043"/>
                </a:lnTo>
                <a:lnTo>
                  <a:pt x="59318" y="115963"/>
                </a:lnTo>
                <a:lnTo>
                  <a:pt x="62688" y="103873"/>
                </a:lnTo>
                <a:lnTo>
                  <a:pt x="94569" y="103873"/>
                </a:lnTo>
                <a:lnTo>
                  <a:pt x="72434" y="64671"/>
                </a:lnTo>
                <a:lnTo>
                  <a:pt x="66430" y="51054"/>
                </a:lnTo>
                <a:lnTo>
                  <a:pt x="66430" y="37592"/>
                </a:lnTo>
                <a:close/>
              </a:path>
              <a:path w="592454" h="196850">
                <a:moveTo>
                  <a:pt x="94513" y="180216"/>
                </a:moveTo>
                <a:lnTo>
                  <a:pt x="42349" y="180216"/>
                </a:lnTo>
                <a:lnTo>
                  <a:pt x="51473" y="189424"/>
                </a:lnTo>
                <a:lnTo>
                  <a:pt x="61187" y="194657"/>
                </a:lnTo>
                <a:lnTo>
                  <a:pt x="72927" y="189850"/>
                </a:lnTo>
                <a:lnTo>
                  <a:pt x="84419" y="184792"/>
                </a:lnTo>
                <a:lnTo>
                  <a:pt x="94513" y="180216"/>
                </a:lnTo>
                <a:close/>
              </a:path>
              <a:path w="592454" h="196850">
                <a:moveTo>
                  <a:pt x="185212" y="169339"/>
                </a:moveTo>
                <a:lnTo>
                  <a:pt x="119339" y="169339"/>
                </a:lnTo>
                <a:lnTo>
                  <a:pt x="129696" y="175638"/>
                </a:lnTo>
                <a:lnTo>
                  <a:pt x="140850" y="181014"/>
                </a:lnTo>
                <a:lnTo>
                  <a:pt x="152912" y="185253"/>
                </a:lnTo>
                <a:lnTo>
                  <a:pt x="165996" y="188142"/>
                </a:lnTo>
                <a:lnTo>
                  <a:pt x="180212" y="189469"/>
                </a:lnTo>
                <a:lnTo>
                  <a:pt x="184853" y="178128"/>
                </a:lnTo>
                <a:lnTo>
                  <a:pt x="185212" y="169339"/>
                </a:lnTo>
                <a:close/>
              </a:path>
              <a:path w="592454" h="196850">
                <a:moveTo>
                  <a:pt x="94569" y="103873"/>
                </a:moveTo>
                <a:lnTo>
                  <a:pt x="62688" y="103873"/>
                </a:lnTo>
                <a:lnTo>
                  <a:pt x="68812" y="115323"/>
                </a:lnTo>
                <a:lnTo>
                  <a:pt x="75654" y="126099"/>
                </a:lnTo>
                <a:lnTo>
                  <a:pt x="83203" y="136211"/>
                </a:lnTo>
                <a:lnTo>
                  <a:pt x="91449" y="145669"/>
                </a:lnTo>
                <a:lnTo>
                  <a:pt x="88369" y="147621"/>
                </a:lnTo>
                <a:lnTo>
                  <a:pt x="76908" y="154104"/>
                </a:lnTo>
                <a:lnTo>
                  <a:pt x="64946" y="159340"/>
                </a:lnTo>
                <a:lnTo>
                  <a:pt x="52808" y="162679"/>
                </a:lnTo>
                <a:lnTo>
                  <a:pt x="40817" y="163474"/>
                </a:lnTo>
                <a:lnTo>
                  <a:pt x="178503" y="163474"/>
                </a:lnTo>
                <a:lnTo>
                  <a:pt x="172263" y="161455"/>
                </a:lnTo>
                <a:lnTo>
                  <a:pt x="160556" y="155896"/>
                </a:lnTo>
                <a:lnTo>
                  <a:pt x="150590" y="148616"/>
                </a:lnTo>
                <a:lnTo>
                  <a:pt x="142716" y="139214"/>
                </a:lnTo>
                <a:lnTo>
                  <a:pt x="150629" y="129470"/>
                </a:lnTo>
                <a:lnTo>
                  <a:pt x="152437" y="126895"/>
                </a:lnTo>
                <a:lnTo>
                  <a:pt x="113317" y="126895"/>
                </a:lnTo>
                <a:lnTo>
                  <a:pt x="105914" y="118833"/>
                </a:lnTo>
                <a:lnTo>
                  <a:pt x="98749" y="109851"/>
                </a:lnTo>
                <a:lnTo>
                  <a:pt x="94569" y="103873"/>
                </a:lnTo>
                <a:close/>
              </a:path>
              <a:path w="592454" h="196850">
                <a:moveTo>
                  <a:pt x="155965" y="11557"/>
                </a:moveTo>
                <a:lnTo>
                  <a:pt x="5851" y="11557"/>
                </a:lnTo>
                <a:lnTo>
                  <a:pt x="5851" y="37592"/>
                </a:lnTo>
                <a:lnTo>
                  <a:pt x="122691" y="37592"/>
                </a:lnTo>
                <a:lnTo>
                  <a:pt x="106054" y="65405"/>
                </a:lnTo>
                <a:lnTo>
                  <a:pt x="106054" y="90677"/>
                </a:lnTo>
                <a:lnTo>
                  <a:pt x="138147" y="97600"/>
                </a:lnTo>
                <a:lnTo>
                  <a:pt x="131270" y="108238"/>
                </a:lnTo>
                <a:lnTo>
                  <a:pt x="123098" y="117975"/>
                </a:lnTo>
                <a:lnTo>
                  <a:pt x="113317" y="126895"/>
                </a:lnTo>
                <a:lnTo>
                  <a:pt x="152437" y="126895"/>
                </a:lnTo>
                <a:lnTo>
                  <a:pt x="157879" y="119143"/>
                </a:lnTo>
                <a:lnTo>
                  <a:pt x="164518" y="108163"/>
                </a:lnTo>
                <a:lnTo>
                  <a:pt x="170441" y="96758"/>
                </a:lnTo>
                <a:lnTo>
                  <a:pt x="175777" y="84709"/>
                </a:lnTo>
                <a:lnTo>
                  <a:pt x="175777" y="65405"/>
                </a:lnTo>
                <a:lnTo>
                  <a:pt x="136788" y="65405"/>
                </a:lnTo>
                <a:lnTo>
                  <a:pt x="155965" y="32131"/>
                </a:lnTo>
                <a:lnTo>
                  <a:pt x="155965" y="11557"/>
                </a:lnTo>
                <a:close/>
              </a:path>
              <a:path w="592454" h="196850">
                <a:moveTo>
                  <a:pt x="388813" y="175133"/>
                </a:moveTo>
                <a:lnTo>
                  <a:pt x="311540" y="175133"/>
                </a:lnTo>
                <a:lnTo>
                  <a:pt x="315985" y="181863"/>
                </a:lnTo>
                <a:lnTo>
                  <a:pt x="319922" y="188849"/>
                </a:lnTo>
                <a:lnTo>
                  <a:pt x="324194" y="195302"/>
                </a:lnTo>
                <a:lnTo>
                  <a:pt x="334353" y="188784"/>
                </a:lnTo>
                <a:lnTo>
                  <a:pt x="345429" y="183077"/>
                </a:lnTo>
                <a:lnTo>
                  <a:pt x="358937" y="179522"/>
                </a:lnTo>
                <a:lnTo>
                  <a:pt x="387313" y="179522"/>
                </a:lnTo>
                <a:lnTo>
                  <a:pt x="388606" y="176765"/>
                </a:lnTo>
                <a:lnTo>
                  <a:pt x="388813" y="175133"/>
                </a:lnTo>
                <a:close/>
              </a:path>
              <a:path w="592454" h="196850">
                <a:moveTo>
                  <a:pt x="388375" y="8000"/>
                </a:moveTo>
                <a:lnTo>
                  <a:pt x="286140" y="8000"/>
                </a:lnTo>
                <a:lnTo>
                  <a:pt x="286140" y="194437"/>
                </a:lnTo>
                <a:lnTo>
                  <a:pt x="311540" y="194437"/>
                </a:lnTo>
                <a:lnTo>
                  <a:pt x="311540" y="175133"/>
                </a:lnTo>
                <a:lnTo>
                  <a:pt x="388813" y="175133"/>
                </a:lnTo>
                <a:lnTo>
                  <a:pt x="389795" y="167386"/>
                </a:lnTo>
                <a:lnTo>
                  <a:pt x="311540" y="167386"/>
                </a:lnTo>
                <a:lnTo>
                  <a:pt x="311540" y="101981"/>
                </a:lnTo>
                <a:lnTo>
                  <a:pt x="390796" y="101981"/>
                </a:lnTo>
                <a:lnTo>
                  <a:pt x="390915" y="78867"/>
                </a:lnTo>
                <a:lnTo>
                  <a:pt x="311540" y="78867"/>
                </a:lnTo>
                <a:lnTo>
                  <a:pt x="311540" y="31369"/>
                </a:lnTo>
                <a:lnTo>
                  <a:pt x="387885" y="31369"/>
                </a:lnTo>
                <a:lnTo>
                  <a:pt x="388175" y="25244"/>
                </a:lnTo>
                <a:lnTo>
                  <a:pt x="388375" y="8000"/>
                </a:lnTo>
                <a:close/>
              </a:path>
              <a:path w="592454" h="196850">
                <a:moveTo>
                  <a:pt x="387313" y="179522"/>
                </a:moveTo>
                <a:lnTo>
                  <a:pt x="358937" y="179522"/>
                </a:lnTo>
                <a:lnTo>
                  <a:pt x="369865" y="185821"/>
                </a:lnTo>
                <a:lnTo>
                  <a:pt x="383228" y="188230"/>
                </a:lnTo>
                <a:lnTo>
                  <a:pt x="387313" y="179522"/>
                </a:lnTo>
                <a:close/>
              </a:path>
              <a:path w="592454" h="196850">
                <a:moveTo>
                  <a:pt x="333744" y="104546"/>
                </a:moveTo>
                <a:lnTo>
                  <a:pt x="315659" y="119126"/>
                </a:lnTo>
                <a:lnTo>
                  <a:pt x="320953" y="130907"/>
                </a:lnTo>
                <a:lnTo>
                  <a:pt x="326629" y="142171"/>
                </a:lnTo>
                <a:lnTo>
                  <a:pt x="332535" y="153019"/>
                </a:lnTo>
                <a:lnTo>
                  <a:pt x="322631" y="160751"/>
                </a:lnTo>
                <a:lnTo>
                  <a:pt x="311540" y="167386"/>
                </a:lnTo>
                <a:lnTo>
                  <a:pt x="389795" y="167386"/>
                </a:lnTo>
                <a:lnTo>
                  <a:pt x="390105" y="164939"/>
                </a:lnTo>
                <a:lnTo>
                  <a:pt x="379269" y="158204"/>
                </a:lnTo>
                <a:lnTo>
                  <a:pt x="370778" y="148454"/>
                </a:lnTo>
                <a:lnTo>
                  <a:pt x="376912" y="137714"/>
                </a:lnTo>
                <a:lnTo>
                  <a:pt x="382131" y="126684"/>
                </a:lnTo>
                <a:lnTo>
                  <a:pt x="346178" y="126684"/>
                </a:lnTo>
                <a:lnTo>
                  <a:pt x="340097" y="115674"/>
                </a:lnTo>
                <a:lnTo>
                  <a:pt x="335555" y="104755"/>
                </a:lnTo>
                <a:lnTo>
                  <a:pt x="333744" y="104546"/>
                </a:lnTo>
                <a:close/>
              </a:path>
              <a:path w="592454" h="196850">
                <a:moveTo>
                  <a:pt x="390321" y="103505"/>
                </a:moveTo>
                <a:lnTo>
                  <a:pt x="335035" y="103505"/>
                </a:lnTo>
                <a:lnTo>
                  <a:pt x="335555" y="104755"/>
                </a:lnTo>
                <a:lnTo>
                  <a:pt x="362616" y="107881"/>
                </a:lnTo>
                <a:lnTo>
                  <a:pt x="356281" y="119708"/>
                </a:lnTo>
                <a:lnTo>
                  <a:pt x="346178" y="126684"/>
                </a:lnTo>
                <a:lnTo>
                  <a:pt x="382131" y="126684"/>
                </a:lnTo>
                <a:lnTo>
                  <a:pt x="382301" y="126325"/>
                </a:lnTo>
                <a:lnTo>
                  <a:pt x="386962" y="114287"/>
                </a:lnTo>
                <a:lnTo>
                  <a:pt x="390321" y="103505"/>
                </a:lnTo>
                <a:close/>
              </a:path>
              <a:path w="592454" h="196850">
                <a:moveTo>
                  <a:pt x="335035" y="103505"/>
                </a:moveTo>
                <a:lnTo>
                  <a:pt x="333744" y="104546"/>
                </a:lnTo>
                <a:lnTo>
                  <a:pt x="335555" y="104755"/>
                </a:lnTo>
                <a:lnTo>
                  <a:pt x="335035" y="103505"/>
                </a:lnTo>
                <a:close/>
              </a:path>
              <a:path w="592454" h="196850">
                <a:moveTo>
                  <a:pt x="390796" y="101981"/>
                </a:moveTo>
                <a:lnTo>
                  <a:pt x="311540" y="101981"/>
                </a:lnTo>
                <a:lnTo>
                  <a:pt x="333744" y="104546"/>
                </a:lnTo>
                <a:lnTo>
                  <a:pt x="335035" y="103505"/>
                </a:lnTo>
                <a:lnTo>
                  <a:pt x="390321" y="103505"/>
                </a:lnTo>
                <a:lnTo>
                  <a:pt x="390796" y="101981"/>
                </a:lnTo>
                <a:close/>
              </a:path>
              <a:path w="592454" h="196850">
                <a:moveTo>
                  <a:pt x="322589" y="45720"/>
                </a:moveTo>
                <a:lnTo>
                  <a:pt x="324875" y="54101"/>
                </a:lnTo>
                <a:lnTo>
                  <a:pt x="326526" y="62102"/>
                </a:lnTo>
                <a:lnTo>
                  <a:pt x="330130" y="69888"/>
                </a:lnTo>
                <a:lnTo>
                  <a:pt x="371992" y="67945"/>
                </a:lnTo>
                <a:lnTo>
                  <a:pt x="379358" y="62102"/>
                </a:lnTo>
                <a:lnTo>
                  <a:pt x="382787" y="58674"/>
                </a:lnTo>
                <a:lnTo>
                  <a:pt x="385073" y="53721"/>
                </a:lnTo>
                <a:lnTo>
                  <a:pt x="386477" y="46989"/>
                </a:lnTo>
                <a:lnTo>
                  <a:pt x="347968" y="46989"/>
                </a:lnTo>
                <a:lnTo>
                  <a:pt x="337464" y="46687"/>
                </a:lnTo>
                <a:lnTo>
                  <a:pt x="322589" y="45720"/>
                </a:lnTo>
                <a:close/>
              </a:path>
              <a:path w="592454" h="196850">
                <a:moveTo>
                  <a:pt x="387885" y="31369"/>
                </a:moveTo>
                <a:lnTo>
                  <a:pt x="360435" y="31369"/>
                </a:lnTo>
                <a:lnTo>
                  <a:pt x="360435" y="38481"/>
                </a:lnTo>
                <a:lnTo>
                  <a:pt x="359292" y="42925"/>
                </a:lnTo>
                <a:lnTo>
                  <a:pt x="357006" y="44576"/>
                </a:lnTo>
                <a:lnTo>
                  <a:pt x="354720" y="46100"/>
                </a:lnTo>
                <a:lnTo>
                  <a:pt x="351672" y="46989"/>
                </a:lnTo>
                <a:lnTo>
                  <a:pt x="386477" y="46989"/>
                </a:lnTo>
                <a:lnTo>
                  <a:pt x="387561" y="38194"/>
                </a:lnTo>
                <a:lnTo>
                  <a:pt x="387885" y="31369"/>
                </a:lnTo>
                <a:close/>
              </a:path>
              <a:path w="592454" h="196850">
                <a:moveTo>
                  <a:pt x="275345" y="8127"/>
                </a:moveTo>
                <a:lnTo>
                  <a:pt x="211210" y="8127"/>
                </a:lnTo>
                <a:lnTo>
                  <a:pt x="211120" y="91942"/>
                </a:lnTo>
                <a:lnTo>
                  <a:pt x="210840" y="106591"/>
                </a:lnTo>
                <a:lnTo>
                  <a:pt x="206794" y="151490"/>
                </a:lnTo>
                <a:lnTo>
                  <a:pt x="201516" y="176300"/>
                </a:lnTo>
                <a:lnTo>
                  <a:pt x="209696" y="185806"/>
                </a:lnTo>
                <a:lnTo>
                  <a:pt x="217306" y="196342"/>
                </a:lnTo>
                <a:lnTo>
                  <a:pt x="218909" y="193937"/>
                </a:lnTo>
                <a:lnTo>
                  <a:pt x="223904" y="184499"/>
                </a:lnTo>
                <a:lnTo>
                  <a:pt x="227910" y="173514"/>
                </a:lnTo>
                <a:lnTo>
                  <a:pt x="230922" y="160985"/>
                </a:lnTo>
                <a:lnTo>
                  <a:pt x="232934" y="146918"/>
                </a:lnTo>
                <a:lnTo>
                  <a:pt x="233943" y="131318"/>
                </a:lnTo>
                <a:lnTo>
                  <a:pt x="275345" y="131318"/>
                </a:lnTo>
                <a:lnTo>
                  <a:pt x="275345" y="107696"/>
                </a:lnTo>
                <a:lnTo>
                  <a:pt x="234705" y="107696"/>
                </a:lnTo>
                <a:lnTo>
                  <a:pt x="234959" y="82423"/>
                </a:lnTo>
                <a:lnTo>
                  <a:pt x="275345" y="82423"/>
                </a:lnTo>
                <a:lnTo>
                  <a:pt x="275345" y="58800"/>
                </a:lnTo>
                <a:lnTo>
                  <a:pt x="234959" y="58800"/>
                </a:lnTo>
                <a:lnTo>
                  <a:pt x="234959" y="33527"/>
                </a:lnTo>
                <a:lnTo>
                  <a:pt x="275345" y="33527"/>
                </a:lnTo>
                <a:lnTo>
                  <a:pt x="275345" y="8127"/>
                </a:lnTo>
                <a:close/>
              </a:path>
              <a:path w="592454" h="196850">
                <a:moveTo>
                  <a:pt x="234705" y="167005"/>
                </a:moveTo>
                <a:lnTo>
                  <a:pt x="232173" y="171465"/>
                </a:lnTo>
                <a:lnTo>
                  <a:pt x="237382" y="181914"/>
                </a:lnTo>
                <a:lnTo>
                  <a:pt x="248366" y="192646"/>
                </a:lnTo>
                <a:lnTo>
                  <a:pt x="261963" y="190273"/>
                </a:lnTo>
                <a:lnTo>
                  <a:pt x="269503" y="186055"/>
                </a:lnTo>
                <a:lnTo>
                  <a:pt x="273313" y="181483"/>
                </a:lnTo>
                <a:lnTo>
                  <a:pt x="275345" y="175513"/>
                </a:lnTo>
                <a:lnTo>
                  <a:pt x="275345" y="167259"/>
                </a:lnTo>
                <a:lnTo>
                  <a:pt x="238769" y="167259"/>
                </a:lnTo>
                <a:lnTo>
                  <a:pt x="234705" y="167005"/>
                </a:lnTo>
                <a:close/>
              </a:path>
              <a:path w="592454" h="196850">
                <a:moveTo>
                  <a:pt x="275345" y="131318"/>
                </a:moveTo>
                <a:lnTo>
                  <a:pt x="251977" y="131318"/>
                </a:lnTo>
                <a:lnTo>
                  <a:pt x="251977" y="163449"/>
                </a:lnTo>
                <a:lnTo>
                  <a:pt x="248802" y="167259"/>
                </a:lnTo>
                <a:lnTo>
                  <a:pt x="275345" y="167259"/>
                </a:lnTo>
                <a:lnTo>
                  <a:pt x="275345" y="131318"/>
                </a:lnTo>
                <a:close/>
              </a:path>
              <a:path w="592454" h="196850">
                <a:moveTo>
                  <a:pt x="275345" y="82423"/>
                </a:moveTo>
                <a:lnTo>
                  <a:pt x="251977" y="82423"/>
                </a:lnTo>
                <a:lnTo>
                  <a:pt x="251977" y="107696"/>
                </a:lnTo>
                <a:lnTo>
                  <a:pt x="275345" y="107696"/>
                </a:lnTo>
                <a:lnTo>
                  <a:pt x="275345" y="82423"/>
                </a:lnTo>
                <a:close/>
              </a:path>
              <a:path w="592454" h="196850">
                <a:moveTo>
                  <a:pt x="275345" y="33527"/>
                </a:moveTo>
                <a:lnTo>
                  <a:pt x="251977" y="33527"/>
                </a:lnTo>
                <a:lnTo>
                  <a:pt x="251977" y="58800"/>
                </a:lnTo>
                <a:lnTo>
                  <a:pt x="275345" y="58800"/>
                </a:lnTo>
                <a:lnTo>
                  <a:pt x="275345" y="33527"/>
                </a:lnTo>
                <a:close/>
              </a:path>
              <a:path w="592454" h="196850">
                <a:moveTo>
                  <a:pt x="583066" y="114426"/>
                </a:moveTo>
                <a:lnTo>
                  <a:pt x="408949" y="114426"/>
                </a:lnTo>
                <a:lnTo>
                  <a:pt x="408949" y="138430"/>
                </a:lnTo>
                <a:lnTo>
                  <a:pt x="459916" y="141931"/>
                </a:lnTo>
                <a:lnTo>
                  <a:pt x="452629" y="150041"/>
                </a:lnTo>
                <a:lnTo>
                  <a:pt x="443443" y="157530"/>
                </a:lnTo>
                <a:lnTo>
                  <a:pt x="432528" y="164572"/>
                </a:lnTo>
                <a:lnTo>
                  <a:pt x="420055" y="171337"/>
                </a:lnTo>
                <a:lnTo>
                  <a:pt x="406193" y="177998"/>
                </a:lnTo>
                <a:lnTo>
                  <a:pt x="414903" y="186973"/>
                </a:lnTo>
                <a:lnTo>
                  <a:pt x="425369" y="194598"/>
                </a:lnTo>
                <a:lnTo>
                  <a:pt x="439887" y="189487"/>
                </a:lnTo>
                <a:lnTo>
                  <a:pt x="452806" y="183406"/>
                </a:lnTo>
                <a:lnTo>
                  <a:pt x="488483" y="149367"/>
                </a:lnTo>
                <a:lnTo>
                  <a:pt x="493404" y="138430"/>
                </a:lnTo>
                <a:lnTo>
                  <a:pt x="581313" y="138430"/>
                </a:lnTo>
                <a:lnTo>
                  <a:pt x="583066" y="114426"/>
                </a:lnTo>
                <a:close/>
              </a:path>
              <a:path w="592454" h="196850">
                <a:moveTo>
                  <a:pt x="506348" y="166970"/>
                </a:moveTo>
                <a:lnTo>
                  <a:pt x="492665" y="167548"/>
                </a:lnTo>
                <a:lnTo>
                  <a:pt x="496127" y="180521"/>
                </a:lnTo>
                <a:lnTo>
                  <a:pt x="498357" y="192024"/>
                </a:lnTo>
                <a:lnTo>
                  <a:pt x="505723" y="192405"/>
                </a:lnTo>
                <a:lnTo>
                  <a:pt x="519931" y="192531"/>
                </a:lnTo>
                <a:lnTo>
                  <a:pt x="536605" y="192129"/>
                </a:lnTo>
                <a:lnTo>
                  <a:pt x="573160" y="178181"/>
                </a:lnTo>
                <a:lnTo>
                  <a:pt x="579129" y="167132"/>
                </a:lnTo>
                <a:lnTo>
                  <a:pt x="535949" y="167132"/>
                </a:lnTo>
                <a:lnTo>
                  <a:pt x="506348" y="166970"/>
                </a:lnTo>
                <a:close/>
              </a:path>
              <a:path w="592454" h="196850">
                <a:moveTo>
                  <a:pt x="581313" y="138430"/>
                </a:moveTo>
                <a:lnTo>
                  <a:pt x="551189" y="138430"/>
                </a:lnTo>
                <a:lnTo>
                  <a:pt x="550808" y="147955"/>
                </a:lnTo>
                <a:lnTo>
                  <a:pt x="550173" y="154177"/>
                </a:lnTo>
                <a:lnTo>
                  <a:pt x="548649" y="160400"/>
                </a:lnTo>
                <a:lnTo>
                  <a:pt x="546617" y="162813"/>
                </a:lnTo>
                <a:lnTo>
                  <a:pt x="543569" y="164464"/>
                </a:lnTo>
                <a:lnTo>
                  <a:pt x="540394" y="166243"/>
                </a:lnTo>
                <a:lnTo>
                  <a:pt x="535949" y="167132"/>
                </a:lnTo>
                <a:lnTo>
                  <a:pt x="579129" y="167132"/>
                </a:lnTo>
                <a:lnTo>
                  <a:pt x="579786" y="159333"/>
                </a:lnTo>
                <a:lnTo>
                  <a:pt x="581313" y="138430"/>
                </a:lnTo>
                <a:close/>
              </a:path>
              <a:path w="592454" h="196850">
                <a:moveTo>
                  <a:pt x="502167" y="95885"/>
                </a:moveTo>
                <a:lnTo>
                  <a:pt x="473846" y="95885"/>
                </a:lnTo>
                <a:lnTo>
                  <a:pt x="473084" y="102488"/>
                </a:lnTo>
                <a:lnTo>
                  <a:pt x="472068" y="108585"/>
                </a:lnTo>
                <a:lnTo>
                  <a:pt x="470798" y="114426"/>
                </a:lnTo>
                <a:lnTo>
                  <a:pt x="499500" y="114426"/>
                </a:lnTo>
                <a:lnTo>
                  <a:pt x="500643" y="108331"/>
                </a:lnTo>
                <a:lnTo>
                  <a:pt x="501532" y="102235"/>
                </a:lnTo>
                <a:lnTo>
                  <a:pt x="502167" y="95885"/>
                </a:lnTo>
                <a:close/>
              </a:path>
              <a:path w="592454" h="196850">
                <a:moveTo>
                  <a:pt x="489931" y="54047"/>
                </a:moveTo>
                <a:lnTo>
                  <a:pt x="447068" y="54047"/>
                </a:lnTo>
                <a:lnTo>
                  <a:pt x="456881" y="62643"/>
                </a:lnTo>
                <a:lnTo>
                  <a:pt x="465798" y="71015"/>
                </a:lnTo>
                <a:lnTo>
                  <a:pt x="454087" y="73644"/>
                </a:lnTo>
                <a:lnTo>
                  <a:pt x="441923" y="76111"/>
                </a:lnTo>
                <a:lnTo>
                  <a:pt x="403235" y="83401"/>
                </a:lnTo>
                <a:lnTo>
                  <a:pt x="408891" y="95440"/>
                </a:lnTo>
                <a:lnTo>
                  <a:pt x="415005" y="105605"/>
                </a:lnTo>
                <a:lnTo>
                  <a:pt x="428617" y="103425"/>
                </a:lnTo>
                <a:lnTo>
                  <a:pt x="441792" y="101005"/>
                </a:lnTo>
                <a:lnTo>
                  <a:pt x="490259" y="88896"/>
                </a:lnTo>
                <a:lnTo>
                  <a:pt x="501346" y="85257"/>
                </a:lnTo>
                <a:lnTo>
                  <a:pt x="591210" y="85257"/>
                </a:lnTo>
                <a:lnTo>
                  <a:pt x="589683" y="76791"/>
                </a:lnTo>
                <a:lnTo>
                  <a:pt x="575612" y="75800"/>
                </a:lnTo>
                <a:lnTo>
                  <a:pt x="562590" y="74046"/>
                </a:lnTo>
                <a:lnTo>
                  <a:pt x="550910" y="71370"/>
                </a:lnTo>
                <a:lnTo>
                  <a:pt x="540867" y="67610"/>
                </a:lnTo>
                <a:lnTo>
                  <a:pt x="552318" y="60914"/>
                </a:lnTo>
                <a:lnTo>
                  <a:pt x="554151" y="59689"/>
                </a:lnTo>
                <a:lnTo>
                  <a:pt x="502294" y="59689"/>
                </a:lnTo>
                <a:lnTo>
                  <a:pt x="497980" y="57897"/>
                </a:lnTo>
                <a:lnTo>
                  <a:pt x="489931" y="54047"/>
                </a:lnTo>
                <a:close/>
              </a:path>
              <a:path w="592454" h="196850">
                <a:moveTo>
                  <a:pt x="591210" y="85257"/>
                </a:moveTo>
                <a:lnTo>
                  <a:pt x="501346" y="85257"/>
                </a:lnTo>
                <a:lnTo>
                  <a:pt x="511958" y="88898"/>
                </a:lnTo>
                <a:lnTo>
                  <a:pt x="560670" y="98905"/>
                </a:lnTo>
                <a:lnTo>
                  <a:pt x="589015" y="100488"/>
                </a:lnTo>
                <a:lnTo>
                  <a:pt x="591934" y="89273"/>
                </a:lnTo>
                <a:lnTo>
                  <a:pt x="591210" y="85257"/>
                </a:lnTo>
                <a:close/>
              </a:path>
              <a:path w="592454" h="196850">
                <a:moveTo>
                  <a:pt x="490864" y="0"/>
                </a:moveTo>
                <a:lnTo>
                  <a:pt x="454542" y="8515"/>
                </a:lnTo>
                <a:lnTo>
                  <a:pt x="446635" y="17262"/>
                </a:lnTo>
                <a:lnTo>
                  <a:pt x="437677" y="25771"/>
                </a:lnTo>
                <a:lnTo>
                  <a:pt x="427693" y="34088"/>
                </a:lnTo>
                <a:lnTo>
                  <a:pt x="416708" y="42256"/>
                </a:lnTo>
                <a:lnTo>
                  <a:pt x="404747" y="50320"/>
                </a:lnTo>
                <a:lnTo>
                  <a:pt x="413551" y="59645"/>
                </a:lnTo>
                <a:lnTo>
                  <a:pt x="424588" y="66080"/>
                </a:lnTo>
                <a:lnTo>
                  <a:pt x="435326" y="59583"/>
                </a:lnTo>
                <a:lnTo>
                  <a:pt x="447068" y="54047"/>
                </a:lnTo>
                <a:lnTo>
                  <a:pt x="489931" y="54047"/>
                </a:lnTo>
                <a:lnTo>
                  <a:pt x="486207" y="52265"/>
                </a:lnTo>
                <a:lnTo>
                  <a:pt x="475291" y="45913"/>
                </a:lnTo>
                <a:lnTo>
                  <a:pt x="465210" y="38862"/>
                </a:lnTo>
                <a:lnTo>
                  <a:pt x="581204" y="38862"/>
                </a:lnTo>
                <a:lnTo>
                  <a:pt x="581923" y="38226"/>
                </a:lnTo>
                <a:lnTo>
                  <a:pt x="581923" y="16890"/>
                </a:lnTo>
                <a:lnTo>
                  <a:pt x="478799" y="16890"/>
                </a:lnTo>
                <a:lnTo>
                  <a:pt x="483117" y="11430"/>
                </a:lnTo>
                <a:lnTo>
                  <a:pt x="487054" y="5842"/>
                </a:lnTo>
                <a:lnTo>
                  <a:pt x="490864" y="0"/>
                </a:lnTo>
                <a:close/>
              </a:path>
              <a:path w="592454" h="196850">
                <a:moveTo>
                  <a:pt x="581204" y="38862"/>
                </a:moveTo>
                <a:lnTo>
                  <a:pt x="465210" y="38862"/>
                </a:lnTo>
                <a:lnTo>
                  <a:pt x="536838" y="42514"/>
                </a:lnTo>
                <a:lnTo>
                  <a:pt x="526229" y="48755"/>
                </a:lnTo>
                <a:lnTo>
                  <a:pt x="514715" y="54485"/>
                </a:lnTo>
                <a:lnTo>
                  <a:pt x="502294" y="59689"/>
                </a:lnTo>
                <a:lnTo>
                  <a:pt x="554151" y="59689"/>
                </a:lnTo>
                <a:lnTo>
                  <a:pt x="562977" y="53796"/>
                </a:lnTo>
                <a:lnTo>
                  <a:pt x="572846" y="46240"/>
                </a:lnTo>
                <a:lnTo>
                  <a:pt x="581204" y="38862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12556" y="3497071"/>
            <a:ext cx="796925" cy="197485"/>
          </a:xfrm>
          <a:custGeom>
            <a:avLst/>
            <a:gdLst/>
            <a:ahLst/>
            <a:cxnLst/>
            <a:rect l="l" t="t" r="r" b="b"/>
            <a:pathLst>
              <a:path w="796925" h="197485">
                <a:moveTo>
                  <a:pt x="58674" y="131698"/>
                </a:moveTo>
                <a:lnTo>
                  <a:pt x="34417" y="131698"/>
                </a:lnTo>
                <a:lnTo>
                  <a:pt x="34417" y="194309"/>
                </a:lnTo>
                <a:lnTo>
                  <a:pt x="58674" y="194309"/>
                </a:lnTo>
                <a:lnTo>
                  <a:pt x="58674" y="131698"/>
                </a:lnTo>
                <a:close/>
              </a:path>
              <a:path w="796925" h="197485">
                <a:moveTo>
                  <a:pt x="58674" y="66293"/>
                </a:moveTo>
                <a:lnTo>
                  <a:pt x="34417" y="66293"/>
                </a:lnTo>
                <a:lnTo>
                  <a:pt x="34417" y="105028"/>
                </a:lnTo>
                <a:lnTo>
                  <a:pt x="253" y="110616"/>
                </a:lnTo>
                <a:lnTo>
                  <a:pt x="3810" y="138683"/>
                </a:lnTo>
                <a:lnTo>
                  <a:pt x="21619" y="134518"/>
                </a:lnTo>
                <a:lnTo>
                  <a:pt x="34417" y="131698"/>
                </a:lnTo>
                <a:lnTo>
                  <a:pt x="58674" y="131698"/>
                </a:lnTo>
                <a:lnTo>
                  <a:pt x="58674" y="126872"/>
                </a:lnTo>
                <a:lnTo>
                  <a:pt x="71088" y="123122"/>
                </a:lnTo>
                <a:lnTo>
                  <a:pt x="71033" y="109515"/>
                </a:lnTo>
                <a:lnTo>
                  <a:pt x="71393" y="100583"/>
                </a:lnTo>
                <a:lnTo>
                  <a:pt x="58674" y="100583"/>
                </a:lnTo>
                <a:lnTo>
                  <a:pt x="58674" y="66293"/>
                </a:lnTo>
                <a:close/>
              </a:path>
              <a:path w="796925" h="197485">
                <a:moveTo>
                  <a:pt x="71500" y="97916"/>
                </a:moveTo>
                <a:lnTo>
                  <a:pt x="58674" y="100583"/>
                </a:lnTo>
                <a:lnTo>
                  <a:pt x="71393" y="100583"/>
                </a:lnTo>
                <a:lnTo>
                  <a:pt x="71500" y="97916"/>
                </a:lnTo>
                <a:close/>
              </a:path>
              <a:path w="796925" h="197485">
                <a:moveTo>
                  <a:pt x="26416" y="18414"/>
                </a:moveTo>
                <a:lnTo>
                  <a:pt x="7952" y="23102"/>
                </a:lnTo>
                <a:lnTo>
                  <a:pt x="6869" y="36314"/>
                </a:lnTo>
                <a:lnTo>
                  <a:pt x="5532" y="49178"/>
                </a:lnTo>
                <a:lnTo>
                  <a:pt x="3942" y="61698"/>
                </a:lnTo>
                <a:lnTo>
                  <a:pt x="2097" y="73878"/>
                </a:lnTo>
                <a:lnTo>
                  <a:pt x="0" y="85725"/>
                </a:lnTo>
                <a:lnTo>
                  <a:pt x="5969" y="88391"/>
                </a:lnTo>
                <a:lnTo>
                  <a:pt x="11429" y="91439"/>
                </a:lnTo>
                <a:lnTo>
                  <a:pt x="17165" y="91407"/>
                </a:lnTo>
                <a:lnTo>
                  <a:pt x="19463" y="79040"/>
                </a:lnTo>
                <a:lnTo>
                  <a:pt x="21463" y="66293"/>
                </a:lnTo>
                <a:lnTo>
                  <a:pt x="70103" y="66293"/>
                </a:lnTo>
                <a:lnTo>
                  <a:pt x="70103" y="40766"/>
                </a:lnTo>
                <a:lnTo>
                  <a:pt x="24511" y="40766"/>
                </a:lnTo>
                <a:lnTo>
                  <a:pt x="25273" y="33527"/>
                </a:lnTo>
                <a:lnTo>
                  <a:pt x="25908" y="26035"/>
                </a:lnTo>
                <a:lnTo>
                  <a:pt x="26416" y="18414"/>
                </a:lnTo>
                <a:close/>
              </a:path>
              <a:path w="796925" h="197485">
                <a:moveTo>
                  <a:pt x="58674" y="380"/>
                </a:moveTo>
                <a:lnTo>
                  <a:pt x="34417" y="380"/>
                </a:lnTo>
                <a:lnTo>
                  <a:pt x="34417" y="40766"/>
                </a:lnTo>
                <a:lnTo>
                  <a:pt x="58674" y="40766"/>
                </a:lnTo>
                <a:lnTo>
                  <a:pt x="58674" y="380"/>
                </a:lnTo>
                <a:close/>
              </a:path>
              <a:path w="796925" h="197485">
                <a:moveTo>
                  <a:pt x="196976" y="63118"/>
                </a:moveTo>
                <a:lnTo>
                  <a:pt x="72136" y="63118"/>
                </a:lnTo>
                <a:lnTo>
                  <a:pt x="72136" y="86867"/>
                </a:lnTo>
                <a:lnTo>
                  <a:pt x="196976" y="86867"/>
                </a:lnTo>
                <a:lnTo>
                  <a:pt x="196976" y="63118"/>
                </a:lnTo>
                <a:close/>
              </a:path>
              <a:path w="796925" h="197485">
                <a:moveTo>
                  <a:pt x="146939" y="46736"/>
                </a:moveTo>
                <a:lnTo>
                  <a:pt x="119634" y="46736"/>
                </a:lnTo>
                <a:lnTo>
                  <a:pt x="119634" y="63118"/>
                </a:lnTo>
                <a:lnTo>
                  <a:pt x="146939" y="63118"/>
                </a:lnTo>
                <a:lnTo>
                  <a:pt x="146939" y="46736"/>
                </a:lnTo>
                <a:close/>
              </a:path>
              <a:path w="796925" h="197485">
                <a:moveTo>
                  <a:pt x="187705" y="22987"/>
                </a:moveTo>
                <a:lnTo>
                  <a:pt x="80010" y="22987"/>
                </a:lnTo>
                <a:lnTo>
                  <a:pt x="80010" y="46736"/>
                </a:lnTo>
                <a:lnTo>
                  <a:pt x="187705" y="46736"/>
                </a:lnTo>
                <a:lnTo>
                  <a:pt x="187705" y="22987"/>
                </a:lnTo>
                <a:close/>
              </a:path>
              <a:path w="796925" h="197485">
                <a:moveTo>
                  <a:pt x="146939" y="380"/>
                </a:moveTo>
                <a:lnTo>
                  <a:pt x="119634" y="380"/>
                </a:lnTo>
                <a:lnTo>
                  <a:pt x="119634" y="22987"/>
                </a:lnTo>
                <a:lnTo>
                  <a:pt x="146939" y="22987"/>
                </a:lnTo>
                <a:lnTo>
                  <a:pt x="146939" y="380"/>
                </a:lnTo>
                <a:close/>
              </a:path>
              <a:path w="796925" h="197485">
                <a:moveTo>
                  <a:pt x="117855" y="168782"/>
                </a:moveTo>
                <a:lnTo>
                  <a:pt x="108631" y="169209"/>
                </a:lnTo>
                <a:lnTo>
                  <a:pt x="111322" y="179856"/>
                </a:lnTo>
                <a:lnTo>
                  <a:pt x="115601" y="194180"/>
                </a:lnTo>
                <a:lnTo>
                  <a:pt x="159512" y="190119"/>
                </a:lnTo>
                <a:lnTo>
                  <a:pt x="174076" y="169163"/>
                </a:lnTo>
                <a:lnTo>
                  <a:pt x="125984" y="169163"/>
                </a:lnTo>
                <a:lnTo>
                  <a:pt x="117855" y="168782"/>
                </a:lnTo>
                <a:close/>
              </a:path>
              <a:path w="796925" h="197485">
                <a:moveTo>
                  <a:pt x="174625" y="127507"/>
                </a:moveTo>
                <a:lnTo>
                  <a:pt x="147320" y="127507"/>
                </a:lnTo>
                <a:lnTo>
                  <a:pt x="147320" y="163575"/>
                </a:lnTo>
                <a:lnTo>
                  <a:pt x="142494" y="169163"/>
                </a:lnTo>
                <a:lnTo>
                  <a:pt x="174076" y="169163"/>
                </a:lnTo>
                <a:lnTo>
                  <a:pt x="174625" y="167004"/>
                </a:lnTo>
                <a:lnTo>
                  <a:pt x="174625" y="127507"/>
                </a:lnTo>
                <a:close/>
              </a:path>
              <a:path w="796925" h="197485">
                <a:moveTo>
                  <a:pt x="101092" y="127507"/>
                </a:moveTo>
                <a:lnTo>
                  <a:pt x="91821" y="127507"/>
                </a:lnTo>
                <a:lnTo>
                  <a:pt x="78232" y="137286"/>
                </a:lnTo>
                <a:lnTo>
                  <a:pt x="79044" y="138186"/>
                </a:lnTo>
                <a:lnTo>
                  <a:pt x="87223" y="147570"/>
                </a:lnTo>
                <a:lnTo>
                  <a:pt x="95267" y="157430"/>
                </a:lnTo>
                <a:lnTo>
                  <a:pt x="103124" y="167766"/>
                </a:lnTo>
                <a:lnTo>
                  <a:pt x="118117" y="146066"/>
                </a:lnTo>
                <a:lnTo>
                  <a:pt x="109591" y="136529"/>
                </a:lnTo>
                <a:lnTo>
                  <a:pt x="101092" y="127507"/>
                </a:lnTo>
                <a:close/>
              </a:path>
              <a:path w="796925" h="197485">
                <a:moveTo>
                  <a:pt x="194437" y="103631"/>
                </a:moveTo>
                <a:lnTo>
                  <a:pt x="75438" y="103631"/>
                </a:lnTo>
                <a:lnTo>
                  <a:pt x="75438" y="127507"/>
                </a:lnTo>
                <a:lnTo>
                  <a:pt x="194437" y="127507"/>
                </a:lnTo>
                <a:lnTo>
                  <a:pt x="194437" y="103631"/>
                </a:lnTo>
                <a:close/>
              </a:path>
              <a:path w="796925" h="197485">
                <a:moveTo>
                  <a:pt x="174625" y="91058"/>
                </a:moveTo>
                <a:lnTo>
                  <a:pt x="147320" y="91058"/>
                </a:lnTo>
                <a:lnTo>
                  <a:pt x="147320" y="103631"/>
                </a:lnTo>
                <a:lnTo>
                  <a:pt x="174625" y="103631"/>
                </a:lnTo>
                <a:lnTo>
                  <a:pt x="174625" y="91058"/>
                </a:lnTo>
                <a:close/>
              </a:path>
              <a:path w="796925" h="197485">
                <a:moveTo>
                  <a:pt x="396494" y="7874"/>
                </a:moveTo>
                <a:lnTo>
                  <a:pt x="213360" y="7874"/>
                </a:lnTo>
                <a:lnTo>
                  <a:pt x="213360" y="188848"/>
                </a:lnTo>
                <a:lnTo>
                  <a:pt x="397510" y="188848"/>
                </a:lnTo>
                <a:lnTo>
                  <a:pt x="397510" y="165861"/>
                </a:lnTo>
                <a:lnTo>
                  <a:pt x="239522" y="165861"/>
                </a:lnTo>
                <a:lnTo>
                  <a:pt x="239522" y="30861"/>
                </a:lnTo>
                <a:lnTo>
                  <a:pt x="396494" y="30861"/>
                </a:lnTo>
                <a:lnTo>
                  <a:pt x="396494" y="7874"/>
                </a:lnTo>
                <a:close/>
              </a:path>
              <a:path w="796925" h="197485">
                <a:moveTo>
                  <a:pt x="372051" y="134138"/>
                </a:moveTo>
                <a:lnTo>
                  <a:pt x="317907" y="134138"/>
                </a:lnTo>
                <a:lnTo>
                  <a:pt x="352937" y="153094"/>
                </a:lnTo>
                <a:lnTo>
                  <a:pt x="373379" y="164464"/>
                </a:lnTo>
                <a:lnTo>
                  <a:pt x="385807" y="140619"/>
                </a:lnTo>
                <a:lnTo>
                  <a:pt x="372051" y="134138"/>
                </a:lnTo>
                <a:close/>
              </a:path>
              <a:path w="796925" h="197485">
                <a:moveTo>
                  <a:pt x="392175" y="91820"/>
                </a:moveTo>
                <a:lnTo>
                  <a:pt x="245872" y="91820"/>
                </a:lnTo>
                <a:lnTo>
                  <a:pt x="245872" y="114426"/>
                </a:lnTo>
                <a:lnTo>
                  <a:pt x="295013" y="117522"/>
                </a:lnTo>
                <a:lnTo>
                  <a:pt x="286947" y="124733"/>
                </a:lnTo>
                <a:lnTo>
                  <a:pt x="276925" y="131893"/>
                </a:lnTo>
                <a:lnTo>
                  <a:pt x="252564" y="147687"/>
                </a:lnTo>
                <a:lnTo>
                  <a:pt x="261834" y="155254"/>
                </a:lnTo>
                <a:lnTo>
                  <a:pt x="309037" y="141201"/>
                </a:lnTo>
                <a:lnTo>
                  <a:pt x="317907" y="134138"/>
                </a:lnTo>
                <a:lnTo>
                  <a:pt x="372051" y="134138"/>
                </a:lnTo>
                <a:lnTo>
                  <a:pt x="350763" y="124387"/>
                </a:lnTo>
                <a:lnTo>
                  <a:pt x="339342" y="119320"/>
                </a:lnTo>
                <a:lnTo>
                  <a:pt x="328041" y="114426"/>
                </a:lnTo>
                <a:lnTo>
                  <a:pt x="392175" y="114426"/>
                </a:lnTo>
                <a:lnTo>
                  <a:pt x="392175" y="91820"/>
                </a:lnTo>
                <a:close/>
              </a:path>
              <a:path w="796925" h="197485">
                <a:moveTo>
                  <a:pt x="281304" y="30861"/>
                </a:moveTo>
                <a:lnTo>
                  <a:pt x="239522" y="30861"/>
                </a:lnTo>
                <a:lnTo>
                  <a:pt x="275379" y="34582"/>
                </a:lnTo>
                <a:lnTo>
                  <a:pt x="269300" y="46120"/>
                </a:lnTo>
                <a:lnTo>
                  <a:pt x="262483" y="56937"/>
                </a:lnTo>
                <a:lnTo>
                  <a:pt x="254927" y="67012"/>
                </a:lnTo>
                <a:lnTo>
                  <a:pt x="246634" y="76326"/>
                </a:lnTo>
                <a:lnTo>
                  <a:pt x="253238" y="81533"/>
                </a:lnTo>
                <a:lnTo>
                  <a:pt x="259334" y="86613"/>
                </a:lnTo>
                <a:lnTo>
                  <a:pt x="264922" y="91820"/>
                </a:lnTo>
                <a:lnTo>
                  <a:pt x="268224" y="91820"/>
                </a:lnTo>
                <a:lnTo>
                  <a:pt x="273303" y="85470"/>
                </a:lnTo>
                <a:lnTo>
                  <a:pt x="278002" y="78993"/>
                </a:lnTo>
                <a:lnTo>
                  <a:pt x="282448" y="72262"/>
                </a:lnTo>
                <a:lnTo>
                  <a:pt x="384683" y="72262"/>
                </a:lnTo>
                <a:lnTo>
                  <a:pt x="384683" y="49656"/>
                </a:lnTo>
                <a:lnTo>
                  <a:pt x="296164" y="49656"/>
                </a:lnTo>
                <a:lnTo>
                  <a:pt x="298576" y="45465"/>
                </a:lnTo>
                <a:lnTo>
                  <a:pt x="302895" y="36575"/>
                </a:lnTo>
                <a:lnTo>
                  <a:pt x="281304" y="30861"/>
                </a:lnTo>
                <a:close/>
              </a:path>
              <a:path w="796925" h="197485">
                <a:moveTo>
                  <a:pt x="335279" y="72262"/>
                </a:moveTo>
                <a:lnTo>
                  <a:pt x="308991" y="72262"/>
                </a:lnTo>
                <a:lnTo>
                  <a:pt x="308737" y="79755"/>
                </a:lnTo>
                <a:lnTo>
                  <a:pt x="308126" y="85978"/>
                </a:lnTo>
                <a:lnTo>
                  <a:pt x="308032" y="86613"/>
                </a:lnTo>
                <a:lnTo>
                  <a:pt x="307086" y="91820"/>
                </a:lnTo>
                <a:lnTo>
                  <a:pt x="333501" y="91820"/>
                </a:lnTo>
                <a:lnTo>
                  <a:pt x="334518" y="85978"/>
                </a:lnTo>
                <a:lnTo>
                  <a:pt x="335006" y="79755"/>
                </a:lnTo>
                <a:lnTo>
                  <a:pt x="335279" y="72262"/>
                </a:lnTo>
                <a:close/>
              </a:path>
              <a:path w="796925" h="197485">
                <a:moveTo>
                  <a:pt x="570102" y="69850"/>
                </a:moveTo>
                <a:lnTo>
                  <a:pt x="434848" y="69850"/>
                </a:lnTo>
                <a:lnTo>
                  <a:pt x="434811" y="165861"/>
                </a:lnTo>
                <a:lnTo>
                  <a:pt x="432943" y="172338"/>
                </a:lnTo>
                <a:lnTo>
                  <a:pt x="429133" y="177291"/>
                </a:lnTo>
                <a:lnTo>
                  <a:pt x="441710" y="196991"/>
                </a:lnTo>
                <a:lnTo>
                  <a:pt x="448414" y="194530"/>
                </a:lnTo>
                <a:lnTo>
                  <a:pt x="457969" y="191711"/>
                </a:lnTo>
                <a:lnTo>
                  <a:pt x="470355" y="188533"/>
                </a:lnTo>
                <a:lnTo>
                  <a:pt x="485556" y="184996"/>
                </a:lnTo>
                <a:lnTo>
                  <a:pt x="503554" y="181101"/>
                </a:lnTo>
                <a:lnTo>
                  <a:pt x="503646" y="172338"/>
                </a:lnTo>
                <a:lnTo>
                  <a:pt x="503682" y="170687"/>
                </a:lnTo>
                <a:lnTo>
                  <a:pt x="507136" y="165861"/>
                </a:lnTo>
                <a:lnTo>
                  <a:pt x="460248" y="165861"/>
                </a:lnTo>
                <a:lnTo>
                  <a:pt x="460248" y="134746"/>
                </a:lnTo>
                <a:lnTo>
                  <a:pt x="575648" y="134746"/>
                </a:lnTo>
                <a:lnTo>
                  <a:pt x="570102" y="128269"/>
                </a:lnTo>
                <a:lnTo>
                  <a:pt x="570102" y="114807"/>
                </a:lnTo>
                <a:lnTo>
                  <a:pt x="460248" y="114807"/>
                </a:lnTo>
                <a:lnTo>
                  <a:pt x="460248" y="103631"/>
                </a:lnTo>
                <a:lnTo>
                  <a:pt x="570102" y="103631"/>
                </a:lnTo>
                <a:lnTo>
                  <a:pt x="570102" y="85851"/>
                </a:lnTo>
                <a:lnTo>
                  <a:pt x="460248" y="85851"/>
                </a:lnTo>
                <a:lnTo>
                  <a:pt x="460248" y="74802"/>
                </a:lnTo>
                <a:lnTo>
                  <a:pt x="570102" y="74802"/>
                </a:lnTo>
                <a:lnTo>
                  <a:pt x="570102" y="69850"/>
                </a:lnTo>
                <a:close/>
              </a:path>
              <a:path w="796925" h="197485">
                <a:moveTo>
                  <a:pt x="572612" y="165209"/>
                </a:moveTo>
                <a:lnTo>
                  <a:pt x="507603" y="165209"/>
                </a:lnTo>
                <a:lnTo>
                  <a:pt x="529987" y="174666"/>
                </a:lnTo>
                <a:lnTo>
                  <a:pt x="553392" y="184996"/>
                </a:lnTo>
                <a:lnTo>
                  <a:pt x="577596" y="196087"/>
                </a:lnTo>
                <a:lnTo>
                  <a:pt x="582128" y="170098"/>
                </a:lnTo>
                <a:lnTo>
                  <a:pt x="572612" y="165209"/>
                </a:lnTo>
                <a:close/>
              </a:path>
              <a:path w="796925" h="197485">
                <a:moveTo>
                  <a:pt x="490982" y="134746"/>
                </a:moveTo>
                <a:lnTo>
                  <a:pt x="483997" y="134746"/>
                </a:lnTo>
                <a:lnTo>
                  <a:pt x="473710" y="151383"/>
                </a:lnTo>
                <a:lnTo>
                  <a:pt x="486283" y="156463"/>
                </a:lnTo>
                <a:lnTo>
                  <a:pt x="492760" y="159130"/>
                </a:lnTo>
                <a:lnTo>
                  <a:pt x="485148" y="160793"/>
                </a:lnTo>
                <a:lnTo>
                  <a:pt x="460248" y="165861"/>
                </a:lnTo>
                <a:lnTo>
                  <a:pt x="507136" y="165861"/>
                </a:lnTo>
                <a:lnTo>
                  <a:pt x="507603" y="165209"/>
                </a:lnTo>
                <a:lnTo>
                  <a:pt x="572612" y="165209"/>
                </a:lnTo>
                <a:lnTo>
                  <a:pt x="570042" y="163888"/>
                </a:lnTo>
                <a:lnTo>
                  <a:pt x="562463" y="156317"/>
                </a:lnTo>
                <a:lnTo>
                  <a:pt x="582645" y="148153"/>
                </a:lnTo>
                <a:lnTo>
                  <a:pt x="526538" y="148153"/>
                </a:lnTo>
                <a:lnTo>
                  <a:pt x="490982" y="134746"/>
                </a:lnTo>
                <a:close/>
              </a:path>
              <a:path w="796925" h="197485">
                <a:moveTo>
                  <a:pt x="575648" y="134746"/>
                </a:moveTo>
                <a:lnTo>
                  <a:pt x="556260" y="134746"/>
                </a:lnTo>
                <a:lnTo>
                  <a:pt x="549933" y="137971"/>
                </a:lnTo>
                <a:lnTo>
                  <a:pt x="538431" y="143371"/>
                </a:lnTo>
                <a:lnTo>
                  <a:pt x="526538" y="148153"/>
                </a:lnTo>
                <a:lnTo>
                  <a:pt x="582645" y="148153"/>
                </a:lnTo>
                <a:lnTo>
                  <a:pt x="585977" y="146811"/>
                </a:lnTo>
                <a:lnTo>
                  <a:pt x="575648" y="134746"/>
                </a:lnTo>
                <a:close/>
              </a:path>
              <a:path w="796925" h="197485">
                <a:moveTo>
                  <a:pt x="570102" y="103631"/>
                </a:moveTo>
                <a:lnTo>
                  <a:pt x="544702" y="103631"/>
                </a:lnTo>
                <a:lnTo>
                  <a:pt x="544702" y="114807"/>
                </a:lnTo>
                <a:lnTo>
                  <a:pt x="570102" y="114807"/>
                </a:lnTo>
                <a:lnTo>
                  <a:pt x="570102" y="103631"/>
                </a:lnTo>
                <a:close/>
              </a:path>
              <a:path w="796925" h="197485">
                <a:moveTo>
                  <a:pt x="570102" y="74802"/>
                </a:moveTo>
                <a:lnTo>
                  <a:pt x="544702" y="74802"/>
                </a:lnTo>
                <a:lnTo>
                  <a:pt x="544702" y="85851"/>
                </a:lnTo>
                <a:lnTo>
                  <a:pt x="570102" y="85851"/>
                </a:lnTo>
                <a:lnTo>
                  <a:pt x="570102" y="74802"/>
                </a:lnTo>
                <a:close/>
              </a:path>
              <a:path w="796925" h="197485">
                <a:moveTo>
                  <a:pt x="522604" y="0"/>
                </a:moveTo>
                <a:lnTo>
                  <a:pt x="492055" y="1450"/>
                </a:lnTo>
                <a:lnTo>
                  <a:pt x="483544" y="9287"/>
                </a:lnTo>
                <a:lnTo>
                  <a:pt x="474377" y="16815"/>
                </a:lnTo>
                <a:lnTo>
                  <a:pt x="431402" y="44183"/>
                </a:lnTo>
                <a:lnTo>
                  <a:pt x="406312" y="56467"/>
                </a:lnTo>
                <a:lnTo>
                  <a:pt x="414338" y="68127"/>
                </a:lnTo>
                <a:lnTo>
                  <a:pt x="420116" y="77215"/>
                </a:lnTo>
                <a:lnTo>
                  <a:pt x="430022" y="72389"/>
                </a:lnTo>
                <a:lnTo>
                  <a:pt x="434848" y="69850"/>
                </a:lnTo>
                <a:lnTo>
                  <a:pt x="570102" y="69850"/>
                </a:lnTo>
                <a:lnTo>
                  <a:pt x="570102" y="68452"/>
                </a:lnTo>
                <a:lnTo>
                  <a:pt x="592077" y="68452"/>
                </a:lnTo>
                <a:lnTo>
                  <a:pt x="595261" y="61626"/>
                </a:lnTo>
                <a:lnTo>
                  <a:pt x="595648" y="54863"/>
                </a:lnTo>
                <a:lnTo>
                  <a:pt x="491490" y="54863"/>
                </a:lnTo>
                <a:lnTo>
                  <a:pt x="463812" y="52852"/>
                </a:lnTo>
                <a:lnTo>
                  <a:pt x="474776" y="45602"/>
                </a:lnTo>
                <a:lnTo>
                  <a:pt x="485266" y="38259"/>
                </a:lnTo>
                <a:lnTo>
                  <a:pt x="495365" y="30914"/>
                </a:lnTo>
                <a:lnTo>
                  <a:pt x="505156" y="23656"/>
                </a:lnTo>
                <a:lnTo>
                  <a:pt x="541920" y="23656"/>
                </a:lnTo>
                <a:lnTo>
                  <a:pt x="538923" y="21696"/>
                </a:lnTo>
                <a:lnTo>
                  <a:pt x="528615" y="14041"/>
                </a:lnTo>
                <a:lnTo>
                  <a:pt x="518668" y="5714"/>
                </a:lnTo>
                <a:lnTo>
                  <a:pt x="522604" y="0"/>
                </a:lnTo>
                <a:close/>
              </a:path>
              <a:path w="796925" h="197485">
                <a:moveTo>
                  <a:pt x="592077" y="68452"/>
                </a:moveTo>
                <a:lnTo>
                  <a:pt x="570102" y="68452"/>
                </a:lnTo>
                <a:lnTo>
                  <a:pt x="576072" y="71247"/>
                </a:lnTo>
                <a:lnTo>
                  <a:pt x="582168" y="73787"/>
                </a:lnTo>
                <a:lnTo>
                  <a:pt x="589993" y="72920"/>
                </a:lnTo>
                <a:lnTo>
                  <a:pt x="592077" y="68452"/>
                </a:lnTo>
                <a:close/>
              </a:path>
              <a:path w="796925" h="197485">
                <a:moveTo>
                  <a:pt x="510159" y="35178"/>
                </a:moveTo>
                <a:lnTo>
                  <a:pt x="486410" y="41782"/>
                </a:lnTo>
                <a:lnTo>
                  <a:pt x="489968" y="50427"/>
                </a:lnTo>
                <a:lnTo>
                  <a:pt x="491490" y="54863"/>
                </a:lnTo>
                <a:lnTo>
                  <a:pt x="518287" y="54863"/>
                </a:lnTo>
                <a:lnTo>
                  <a:pt x="515112" y="46481"/>
                </a:lnTo>
                <a:lnTo>
                  <a:pt x="512318" y="40004"/>
                </a:lnTo>
                <a:lnTo>
                  <a:pt x="510159" y="35178"/>
                </a:lnTo>
                <a:close/>
              </a:path>
              <a:path w="796925" h="197485">
                <a:moveTo>
                  <a:pt x="541920" y="23656"/>
                </a:moveTo>
                <a:lnTo>
                  <a:pt x="505156" y="23656"/>
                </a:lnTo>
                <a:lnTo>
                  <a:pt x="514704" y="32311"/>
                </a:lnTo>
                <a:lnTo>
                  <a:pt x="524547" y="40390"/>
                </a:lnTo>
                <a:lnTo>
                  <a:pt x="534709" y="47904"/>
                </a:lnTo>
                <a:lnTo>
                  <a:pt x="545211" y="54863"/>
                </a:lnTo>
                <a:lnTo>
                  <a:pt x="595648" y="54863"/>
                </a:lnTo>
                <a:lnTo>
                  <a:pt x="595941" y="49731"/>
                </a:lnTo>
                <a:lnTo>
                  <a:pt x="583802" y="45507"/>
                </a:lnTo>
                <a:lnTo>
                  <a:pt x="572032" y="40587"/>
                </a:lnTo>
                <a:lnTo>
                  <a:pt x="560630" y="34975"/>
                </a:lnTo>
                <a:lnTo>
                  <a:pt x="549594" y="28676"/>
                </a:lnTo>
                <a:lnTo>
                  <a:pt x="541920" y="23656"/>
                </a:lnTo>
                <a:close/>
              </a:path>
              <a:path w="796925" h="197485">
                <a:moveTo>
                  <a:pt x="778383" y="7112"/>
                </a:moveTo>
                <a:lnTo>
                  <a:pt x="635762" y="7112"/>
                </a:lnTo>
                <a:lnTo>
                  <a:pt x="635762" y="82676"/>
                </a:lnTo>
                <a:lnTo>
                  <a:pt x="778383" y="82676"/>
                </a:lnTo>
                <a:lnTo>
                  <a:pt x="778383" y="57785"/>
                </a:lnTo>
                <a:lnTo>
                  <a:pt x="665099" y="57785"/>
                </a:lnTo>
                <a:lnTo>
                  <a:pt x="665099" y="32003"/>
                </a:lnTo>
                <a:lnTo>
                  <a:pt x="778383" y="32003"/>
                </a:lnTo>
                <a:lnTo>
                  <a:pt x="778383" y="7112"/>
                </a:lnTo>
                <a:close/>
              </a:path>
              <a:path w="796925" h="197485">
                <a:moveTo>
                  <a:pt x="778383" y="32003"/>
                </a:moveTo>
                <a:lnTo>
                  <a:pt x="749046" y="32003"/>
                </a:lnTo>
                <a:lnTo>
                  <a:pt x="749046" y="57785"/>
                </a:lnTo>
                <a:lnTo>
                  <a:pt x="778383" y="57785"/>
                </a:lnTo>
                <a:lnTo>
                  <a:pt x="778383" y="32003"/>
                </a:lnTo>
                <a:close/>
              </a:path>
              <a:path w="796925" h="197485">
                <a:moveTo>
                  <a:pt x="699516" y="98170"/>
                </a:moveTo>
                <a:lnTo>
                  <a:pt x="617220" y="98170"/>
                </a:lnTo>
                <a:lnTo>
                  <a:pt x="617220" y="191007"/>
                </a:lnTo>
                <a:lnTo>
                  <a:pt x="644525" y="191007"/>
                </a:lnTo>
                <a:lnTo>
                  <a:pt x="644525" y="181736"/>
                </a:lnTo>
                <a:lnTo>
                  <a:pt x="699516" y="181736"/>
                </a:lnTo>
                <a:lnTo>
                  <a:pt x="699516" y="157479"/>
                </a:lnTo>
                <a:lnTo>
                  <a:pt x="644525" y="157479"/>
                </a:lnTo>
                <a:lnTo>
                  <a:pt x="644525" y="122300"/>
                </a:lnTo>
                <a:lnTo>
                  <a:pt x="699516" y="122300"/>
                </a:lnTo>
                <a:lnTo>
                  <a:pt x="699516" y="98170"/>
                </a:lnTo>
                <a:close/>
              </a:path>
              <a:path w="796925" h="197485">
                <a:moveTo>
                  <a:pt x="699516" y="181736"/>
                </a:moveTo>
                <a:lnTo>
                  <a:pt x="672211" y="181736"/>
                </a:lnTo>
                <a:lnTo>
                  <a:pt x="672211" y="191007"/>
                </a:lnTo>
                <a:lnTo>
                  <a:pt x="699516" y="191007"/>
                </a:lnTo>
                <a:lnTo>
                  <a:pt x="699516" y="181736"/>
                </a:lnTo>
                <a:close/>
              </a:path>
              <a:path w="796925" h="197485">
                <a:moveTo>
                  <a:pt x="699516" y="122300"/>
                </a:moveTo>
                <a:lnTo>
                  <a:pt x="672211" y="122300"/>
                </a:lnTo>
                <a:lnTo>
                  <a:pt x="672211" y="157479"/>
                </a:lnTo>
                <a:lnTo>
                  <a:pt x="699516" y="157479"/>
                </a:lnTo>
                <a:lnTo>
                  <a:pt x="699516" y="122300"/>
                </a:lnTo>
                <a:close/>
              </a:path>
              <a:path w="796925" h="197485">
                <a:moveTo>
                  <a:pt x="796798" y="98170"/>
                </a:moveTo>
                <a:lnTo>
                  <a:pt x="714248" y="98170"/>
                </a:lnTo>
                <a:lnTo>
                  <a:pt x="714248" y="191007"/>
                </a:lnTo>
                <a:lnTo>
                  <a:pt x="741552" y="191007"/>
                </a:lnTo>
                <a:lnTo>
                  <a:pt x="741552" y="181736"/>
                </a:lnTo>
                <a:lnTo>
                  <a:pt x="796798" y="181736"/>
                </a:lnTo>
                <a:lnTo>
                  <a:pt x="796798" y="157479"/>
                </a:lnTo>
                <a:lnTo>
                  <a:pt x="741552" y="157479"/>
                </a:lnTo>
                <a:lnTo>
                  <a:pt x="741552" y="122300"/>
                </a:lnTo>
                <a:lnTo>
                  <a:pt x="796798" y="122300"/>
                </a:lnTo>
                <a:lnTo>
                  <a:pt x="796798" y="98170"/>
                </a:lnTo>
                <a:close/>
              </a:path>
              <a:path w="796925" h="197485">
                <a:moveTo>
                  <a:pt x="796798" y="181736"/>
                </a:moveTo>
                <a:lnTo>
                  <a:pt x="769366" y="181736"/>
                </a:lnTo>
                <a:lnTo>
                  <a:pt x="769366" y="191007"/>
                </a:lnTo>
                <a:lnTo>
                  <a:pt x="796798" y="191007"/>
                </a:lnTo>
                <a:lnTo>
                  <a:pt x="796798" y="181736"/>
                </a:lnTo>
                <a:close/>
              </a:path>
              <a:path w="796925" h="197485">
                <a:moveTo>
                  <a:pt x="796798" y="122300"/>
                </a:moveTo>
                <a:lnTo>
                  <a:pt x="769366" y="122300"/>
                </a:lnTo>
                <a:lnTo>
                  <a:pt x="769366" y="157479"/>
                </a:lnTo>
                <a:lnTo>
                  <a:pt x="796798" y="157479"/>
                </a:lnTo>
                <a:lnTo>
                  <a:pt x="796798" y="12230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10880" y="3787647"/>
            <a:ext cx="1202690" cy="198120"/>
          </a:xfrm>
          <a:custGeom>
            <a:avLst/>
            <a:gdLst/>
            <a:ahLst/>
            <a:cxnLst/>
            <a:rect l="l" t="t" r="r" b="b"/>
            <a:pathLst>
              <a:path w="1202690" h="198120">
                <a:moveTo>
                  <a:pt x="155828" y="112649"/>
                </a:moveTo>
                <a:lnTo>
                  <a:pt x="127126" y="112649"/>
                </a:lnTo>
                <a:lnTo>
                  <a:pt x="127126" y="193801"/>
                </a:lnTo>
                <a:lnTo>
                  <a:pt x="155828" y="193801"/>
                </a:lnTo>
                <a:lnTo>
                  <a:pt x="155828" y="112649"/>
                </a:lnTo>
                <a:close/>
              </a:path>
              <a:path w="1202690" h="198120">
                <a:moveTo>
                  <a:pt x="195961" y="86868"/>
                </a:moveTo>
                <a:lnTo>
                  <a:pt x="0" y="86868"/>
                </a:lnTo>
                <a:lnTo>
                  <a:pt x="0" y="112649"/>
                </a:lnTo>
                <a:lnTo>
                  <a:pt x="44137" y="119836"/>
                </a:lnTo>
                <a:lnTo>
                  <a:pt x="41385" y="133644"/>
                </a:lnTo>
                <a:lnTo>
                  <a:pt x="11947" y="170729"/>
                </a:lnTo>
                <a:lnTo>
                  <a:pt x="734" y="177812"/>
                </a:lnTo>
                <a:lnTo>
                  <a:pt x="9979" y="184350"/>
                </a:lnTo>
                <a:lnTo>
                  <a:pt x="21051" y="189224"/>
                </a:lnTo>
                <a:lnTo>
                  <a:pt x="36348" y="190991"/>
                </a:lnTo>
                <a:lnTo>
                  <a:pt x="46156" y="183183"/>
                </a:lnTo>
                <a:lnTo>
                  <a:pt x="70273" y="141738"/>
                </a:lnTo>
                <a:lnTo>
                  <a:pt x="74041" y="112649"/>
                </a:lnTo>
                <a:lnTo>
                  <a:pt x="195961" y="112649"/>
                </a:lnTo>
                <a:lnTo>
                  <a:pt x="195961" y="86868"/>
                </a:lnTo>
                <a:close/>
              </a:path>
              <a:path w="1202690" h="198120">
                <a:moveTo>
                  <a:pt x="74675" y="38481"/>
                </a:moveTo>
                <a:lnTo>
                  <a:pt x="45974" y="38481"/>
                </a:lnTo>
                <a:lnTo>
                  <a:pt x="45974" y="86868"/>
                </a:lnTo>
                <a:lnTo>
                  <a:pt x="74675" y="86868"/>
                </a:lnTo>
                <a:lnTo>
                  <a:pt x="74675" y="38481"/>
                </a:lnTo>
                <a:close/>
              </a:path>
              <a:path w="1202690" h="198120">
                <a:moveTo>
                  <a:pt x="155828" y="38481"/>
                </a:moveTo>
                <a:lnTo>
                  <a:pt x="127126" y="38481"/>
                </a:lnTo>
                <a:lnTo>
                  <a:pt x="127126" y="86868"/>
                </a:lnTo>
                <a:lnTo>
                  <a:pt x="155828" y="86868"/>
                </a:lnTo>
                <a:lnTo>
                  <a:pt x="155828" y="38481"/>
                </a:lnTo>
                <a:close/>
              </a:path>
              <a:path w="1202690" h="198120">
                <a:moveTo>
                  <a:pt x="187705" y="12700"/>
                </a:moveTo>
                <a:lnTo>
                  <a:pt x="10922" y="12700"/>
                </a:lnTo>
                <a:lnTo>
                  <a:pt x="10922" y="38481"/>
                </a:lnTo>
                <a:lnTo>
                  <a:pt x="187705" y="38481"/>
                </a:lnTo>
                <a:lnTo>
                  <a:pt x="187705" y="12700"/>
                </a:lnTo>
                <a:close/>
              </a:path>
              <a:path w="1202690" h="198120">
                <a:moveTo>
                  <a:pt x="296194" y="120627"/>
                </a:moveTo>
                <a:lnTo>
                  <a:pt x="263560" y="120627"/>
                </a:lnTo>
                <a:lnTo>
                  <a:pt x="271011" y="131578"/>
                </a:lnTo>
                <a:lnTo>
                  <a:pt x="276822" y="142725"/>
                </a:lnTo>
                <a:lnTo>
                  <a:pt x="278902" y="154983"/>
                </a:lnTo>
                <a:lnTo>
                  <a:pt x="267490" y="159873"/>
                </a:lnTo>
                <a:lnTo>
                  <a:pt x="255846" y="164992"/>
                </a:lnTo>
                <a:lnTo>
                  <a:pt x="244111" y="170574"/>
                </a:lnTo>
                <a:lnTo>
                  <a:pt x="232429" y="176852"/>
                </a:lnTo>
                <a:lnTo>
                  <a:pt x="239678" y="186759"/>
                </a:lnTo>
                <a:lnTo>
                  <a:pt x="249827" y="195939"/>
                </a:lnTo>
                <a:lnTo>
                  <a:pt x="285363" y="184106"/>
                </a:lnTo>
                <a:lnTo>
                  <a:pt x="297338" y="180390"/>
                </a:lnTo>
                <a:lnTo>
                  <a:pt x="309727" y="176988"/>
                </a:lnTo>
                <a:lnTo>
                  <a:pt x="322738" y="174021"/>
                </a:lnTo>
                <a:lnTo>
                  <a:pt x="390374" y="174021"/>
                </a:lnTo>
                <a:lnTo>
                  <a:pt x="390504" y="165349"/>
                </a:lnTo>
                <a:lnTo>
                  <a:pt x="375529" y="162102"/>
                </a:lnTo>
                <a:lnTo>
                  <a:pt x="362830" y="157795"/>
                </a:lnTo>
                <a:lnTo>
                  <a:pt x="352897" y="151975"/>
                </a:lnTo>
                <a:lnTo>
                  <a:pt x="346222" y="144189"/>
                </a:lnTo>
                <a:lnTo>
                  <a:pt x="353890" y="136651"/>
                </a:lnTo>
                <a:lnTo>
                  <a:pt x="312927" y="136651"/>
                </a:lnTo>
                <a:lnTo>
                  <a:pt x="309964" y="134252"/>
                </a:lnTo>
                <a:lnTo>
                  <a:pt x="300507" y="125531"/>
                </a:lnTo>
                <a:lnTo>
                  <a:pt x="296194" y="120627"/>
                </a:lnTo>
                <a:close/>
              </a:path>
              <a:path w="1202690" h="198120">
                <a:moveTo>
                  <a:pt x="390374" y="174021"/>
                </a:moveTo>
                <a:lnTo>
                  <a:pt x="322738" y="174021"/>
                </a:lnTo>
                <a:lnTo>
                  <a:pt x="333361" y="179101"/>
                </a:lnTo>
                <a:lnTo>
                  <a:pt x="344864" y="183306"/>
                </a:lnTo>
                <a:lnTo>
                  <a:pt x="357359" y="186441"/>
                </a:lnTo>
                <a:lnTo>
                  <a:pt x="370955" y="188312"/>
                </a:lnTo>
                <a:lnTo>
                  <a:pt x="385762" y="188724"/>
                </a:lnTo>
                <a:lnTo>
                  <a:pt x="390324" y="177327"/>
                </a:lnTo>
                <a:lnTo>
                  <a:pt x="390374" y="174021"/>
                </a:lnTo>
                <a:close/>
              </a:path>
              <a:path w="1202690" h="198120">
                <a:moveTo>
                  <a:pt x="246379" y="9778"/>
                </a:moveTo>
                <a:lnTo>
                  <a:pt x="216753" y="16732"/>
                </a:lnTo>
                <a:lnTo>
                  <a:pt x="213209" y="29041"/>
                </a:lnTo>
                <a:lnTo>
                  <a:pt x="209423" y="40766"/>
                </a:lnTo>
                <a:lnTo>
                  <a:pt x="209423" y="64515"/>
                </a:lnTo>
                <a:lnTo>
                  <a:pt x="257386" y="68668"/>
                </a:lnTo>
                <a:lnTo>
                  <a:pt x="252359" y="79883"/>
                </a:lnTo>
                <a:lnTo>
                  <a:pt x="227169" y="122897"/>
                </a:lnTo>
                <a:lnTo>
                  <a:pt x="203500" y="155032"/>
                </a:lnTo>
                <a:lnTo>
                  <a:pt x="207673" y="167036"/>
                </a:lnTo>
                <a:lnTo>
                  <a:pt x="213776" y="178589"/>
                </a:lnTo>
                <a:lnTo>
                  <a:pt x="222789" y="170127"/>
                </a:lnTo>
                <a:lnTo>
                  <a:pt x="231491" y="161155"/>
                </a:lnTo>
                <a:lnTo>
                  <a:pt x="239900" y="151696"/>
                </a:lnTo>
                <a:lnTo>
                  <a:pt x="248036" y="141773"/>
                </a:lnTo>
                <a:lnTo>
                  <a:pt x="255917" y="131409"/>
                </a:lnTo>
                <a:lnTo>
                  <a:pt x="263560" y="120627"/>
                </a:lnTo>
                <a:lnTo>
                  <a:pt x="296194" y="120627"/>
                </a:lnTo>
                <a:lnTo>
                  <a:pt x="292132" y="116008"/>
                </a:lnTo>
                <a:lnTo>
                  <a:pt x="284861" y="105663"/>
                </a:lnTo>
                <a:lnTo>
                  <a:pt x="377516" y="105663"/>
                </a:lnTo>
                <a:lnTo>
                  <a:pt x="378078" y="104775"/>
                </a:lnTo>
                <a:lnTo>
                  <a:pt x="378078" y="82803"/>
                </a:lnTo>
                <a:lnTo>
                  <a:pt x="281813" y="82803"/>
                </a:lnTo>
                <a:lnTo>
                  <a:pt x="284479" y="76200"/>
                </a:lnTo>
                <a:lnTo>
                  <a:pt x="286766" y="70103"/>
                </a:lnTo>
                <a:lnTo>
                  <a:pt x="288798" y="64515"/>
                </a:lnTo>
                <a:lnTo>
                  <a:pt x="398272" y="64515"/>
                </a:lnTo>
                <a:lnTo>
                  <a:pt x="398272" y="40258"/>
                </a:lnTo>
                <a:lnTo>
                  <a:pt x="266826" y="40258"/>
                </a:lnTo>
                <a:lnTo>
                  <a:pt x="240288" y="33393"/>
                </a:lnTo>
                <a:lnTo>
                  <a:pt x="243705" y="20596"/>
                </a:lnTo>
                <a:lnTo>
                  <a:pt x="246379" y="9778"/>
                </a:lnTo>
                <a:close/>
              </a:path>
              <a:path w="1202690" h="198120">
                <a:moveTo>
                  <a:pt x="377516" y="105663"/>
                </a:moveTo>
                <a:lnTo>
                  <a:pt x="284861" y="105663"/>
                </a:lnTo>
                <a:lnTo>
                  <a:pt x="341465" y="110423"/>
                </a:lnTo>
                <a:lnTo>
                  <a:pt x="333404" y="119442"/>
                </a:lnTo>
                <a:lnTo>
                  <a:pt x="323897" y="128179"/>
                </a:lnTo>
                <a:lnTo>
                  <a:pt x="312927" y="136651"/>
                </a:lnTo>
                <a:lnTo>
                  <a:pt x="353890" y="136651"/>
                </a:lnTo>
                <a:lnTo>
                  <a:pt x="355383" y="135184"/>
                </a:lnTo>
                <a:lnTo>
                  <a:pt x="363808" y="125531"/>
                </a:lnTo>
                <a:lnTo>
                  <a:pt x="371312" y="115476"/>
                </a:lnTo>
                <a:lnTo>
                  <a:pt x="377516" y="105663"/>
                </a:lnTo>
                <a:close/>
              </a:path>
              <a:path w="1202690" h="198120">
                <a:moveTo>
                  <a:pt x="275473" y="3427"/>
                </a:moveTo>
                <a:lnTo>
                  <a:pt x="272591" y="16764"/>
                </a:lnTo>
                <a:lnTo>
                  <a:pt x="269709" y="29041"/>
                </a:lnTo>
                <a:lnTo>
                  <a:pt x="266826" y="40258"/>
                </a:lnTo>
                <a:lnTo>
                  <a:pt x="296291" y="40258"/>
                </a:lnTo>
                <a:lnTo>
                  <a:pt x="304673" y="3428"/>
                </a:lnTo>
                <a:lnTo>
                  <a:pt x="275473" y="3427"/>
                </a:lnTo>
                <a:close/>
              </a:path>
              <a:path w="1202690" h="198120">
                <a:moveTo>
                  <a:pt x="346455" y="2031"/>
                </a:moveTo>
                <a:lnTo>
                  <a:pt x="333534" y="22687"/>
                </a:lnTo>
                <a:lnTo>
                  <a:pt x="342736" y="31436"/>
                </a:lnTo>
                <a:lnTo>
                  <a:pt x="351790" y="40258"/>
                </a:lnTo>
                <a:lnTo>
                  <a:pt x="364744" y="40258"/>
                </a:lnTo>
                <a:lnTo>
                  <a:pt x="376061" y="26439"/>
                </a:lnTo>
                <a:lnTo>
                  <a:pt x="367265" y="18839"/>
                </a:lnTo>
                <a:lnTo>
                  <a:pt x="357397" y="10704"/>
                </a:lnTo>
                <a:lnTo>
                  <a:pt x="346455" y="2031"/>
                </a:lnTo>
                <a:close/>
              </a:path>
              <a:path w="1202690" h="198120">
                <a:moveTo>
                  <a:pt x="598551" y="160781"/>
                </a:moveTo>
                <a:lnTo>
                  <a:pt x="412750" y="160781"/>
                </a:lnTo>
                <a:lnTo>
                  <a:pt x="412750" y="188213"/>
                </a:lnTo>
                <a:lnTo>
                  <a:pt x="598551" y="188213"/>
                </a:lnTo>
                <a:lnTo>
                  <a:pt x="598551" y="160781"/>
                </a:lnTo>
                <a:close/>
              </a:path>
              <a:path w="1202690" h="198120">
                <a:moveTo>
                  <a:pt x="525779" y="127126"/>
                </a:moveTo>
                <a:lnTo>
                  <a:pt x="496062" y="127126"/>
                </a:lnTo>
                <a:lnTo>
                  <a:pt x="496062" y="160781"/>
                </a:lnTo>
                <a:lnTo>
                  <a:pt x="525779" y="160781"/>
                </a:lnTo>
                <a:lnTo>
                  <a:pt x="525779" y="127126"/>
                </a:lnTo>
                <a:close/>
              </a:path>
              <a:path w="1202690" h="198120">
                <a:moveTo>
                  <a:pt x="583692" y="100329"/>
                </a:moveTo>
                <a:lnTo>
                  <a:pt x="437388" y="100329"/>
                </a:lnTo>
                <a:lnTo>
                  <a:pt x="437388" y="127126"/>
                </a:lnTo>
                <a:lnTo>
                  <a:pt x="583692" y="127126"/>
                </a:lnTo>
                <a:lnTo>
                  <a:pt x="583692" y="100329"/>
                </a:lnTo>
                <a:close/>
              </a:path>
              <a:path w="1202690" h="198120">
                <a:moveTo>
                  <a:pt x="469773" y="16256"/>
                </a:moveTo>
                <a:lnTo>
                  <a:pt x="436629" y="19723"/>
                </a:lnTo>
                <a:lnTo>
                  <a:pt x="432203" y="32054"/>
                </a:lnTo>
                <a:lnTo>
                  <a:pt x="427633" y="43924"/>
                </a:lnTo>
                <a:lnTo>
                  <a:pt x="422989" y="55498"/>
                </a:lnTo>
                <a:lnTo>
                  <a:pt x="418343" y="66940"/>
                </a:lnTo>
                <a:lnTo>
                  <a:pt x="413768" y="78417"/>
                </a:lnTo>
                <a:lnTo>
                  <a:pt x="409334" y="90094"/>
                </a:lnTo>
                <a:lnTo>
                  <a:pt x="415024" y="101862"/>
                </a:lnTo>
                <a:lnTo>
                  <a:pt x="421947" y="111199"/>
                </a:lnTo>
                <a:lnTo>
                  <a:pt x="428976" y="100823"/>
                </a:lnTo>
                <a:lnTo>
                  <a:pt x="435703" y="90092"/>
                </a:lnTo>
                <a:lnTo>
                  <a:pt x="442112" y="79005"/>
                </a:lnTo>
                <a:lnTo>
                  <a:pt x="448183" y="67563"/>
                </a:lnTo>
                <a:lnTo>
                  <a:pt x="591439" y="67563"/>
                </a:lnTo>
                <a:lnTo>
                  <a:pt x="591439" y="40766"/>
                </a:lnTo>
                <a:lnTo>
                  <a:pt x="496062" y="40766"/>
                </a:lnTo>
                <a:lnTo>
                  <a:pt x="460695" y="39988"/>
                </a:lnTo>
                <a:lnTo>
                  <a:pt x="465369" y="28257"/>
                </a:lnTo>
                <a:lnTo>
                  <a:pt x="469773" y="16256"/>
                </a:lnTo>
                <a:close/>
              </a:path>
              <a:path w="1202690" h="198120">
                <a:moveTo>
                  <a:pt x="525779" y="67563"/>
                </a:moveTo>
                <a:lnTo>
                  <a:pt x="496062" y="67563"/>
                </a:lnTo>
                <a:lnTo>
                  <a:pt x="496062" y="100329"/>
                </a:lnTo>
                <a:lnTo>
                  <a:pt x="525779" y="100329"/>
                </a:lnTo>
                <a:lnTo>
                  <a:pt x="525779" y="67563"/>
                </a:lnTo>
                <a:close/>
              </a:path>
              <a:path w="1202690" h="198120">
                <a:moveTo>
                  <a:pt x="525779" y="1650"/>
                </a:moveTo>
                <a:lnTo>
                  <a:pt x="496062" y="1650"/>
                </a:lnTo>
                <a:lnTo>
                  <a:pt x="496062" y="40766"/>
                </a:lnTo>
                <a:lnTo>
                  <a:pt x="525779" y="40766"/>
                </a:lnTo>
                <a:lnTo>
                  <a:pt x="525779" y="1650"/>
                </a:lnTo>
                <a:close/>
              </a:path>
              <a:path w="1202690" h="198120">
                <a:moveTo>
                  <a:pt x="797305" y="82422"/>
                </a:moveTo>
                <a:lnTo>
                  <a:pt x="627252" y="82422"/>
                </a:lnTo>
                <a:lnTo>
                  <a:pt x="626626" y="118645"/>
                </a:lnTo>
                <a:lnTo>
                  <a:pt x="624918" y="130823"/>
                </a:lnTo>
                <a:lnTo>
                  <a:pt x="622277" y="142994"/>
                </a:lnTo>
                <a:lnTo>
                  <a:pt x="618813" y="155252"/>
                </a:lnTo>
                <a:lnTo>
                  <a:pt x="614634" y="167694"/>
                </a:lnTo>
                <a:lnTo>
                  <a:pt x="609849" y="180415"/>
                </a:lnTo>
                <a:lnTo>
                  <a:pt x="627884" y="197126"/>
                </a:lnTo>
                <a:lnTo>
                  <a:pt x="645078" y="161109"/>
                </a:lnTo>
                <a:lnTo>
                  <a:pt x="653415" y="112013"/>
                </a:lnTo>
                <a:lnTo>
                  <a:pt x="653415" y="107314"/>
                </a:lnTo>
                <a:lnTo>
                  <a:pt x="797305" y="107314"/>
                </a:lnTo>
                <a:lnTo>
                  <a:pt x="797305" y="82422"/>
                </a:lnTo>
                <a:close/>
              </a:path>
              <a:path w="1202690" h="198120">
                <a:moveTo>
                  <a:pt x="671068" y="47116"/>
                </a:moveTo>
                <a:lnTo>
                  <a:pt x="666496" y="47116"/>
                </a:lnTo>
                <a:lnTo>
                  <a:pt x="649257" y="63307"/>
                </a:lnTo>
                <a:lnTo>
                  <a:pt x="657758" y="73353"/>
                </a:lnTo>
                <a:lnTo>
                  <a:pt x="665226" y="82422"/>
                </a:lnTo>
                <a:lnTo>
                  <a:pt x="685673" y="82422"/>
                </a:lnTo>
                <a:lnTo>
                  <a:pt x="695578" y="76200"/>
                </a:lnTo>
                <a:lnTo>
                  <a:pt x="671068" y="47116"/>
                </a:lnTo>
                <a:close/>
              </a:path>
              <a:path w="1202690" h="198120">
                <a:moveTo>
                  <a:pt x="745871" y="47116"/>
                </a:moveTo>
                <a:lnTo>
                  <a:pt x="671068" y="47116"/>
                </a:lnTo>
                <a:lnTo>
                  <a:pt x="739966" y="51277"/>
                </a:lnTo>
                <a:lnTo>
                  <a:pt x="732665" y="62230"/>
                </a:lnTo>
                <a:lnTo>
                  <a:pt x="725538" y="72619"/>
                </a:lnTo>
                <a:lnTo>
                  <a:pt x="718566" y="82422"/>
                </a:lnTo>
                <a:lnTo>
                  <a:pt x="750951" y="82422"/>
                </a:lnTo>
                <a:lnTo>
                  <a:pt x="771144" y="59435"/>
                </a:lnTo>
                <a:lnTo>
                  <a:pt x="745871" y="47116"/>
                </a:lnTo>
                <a:close/>
              </a:path>
              <a:path w="1202690" h="198120">
                <a:moveTo>
                  <a:pt x="800735" y="22225"/>
                </a:moveTo>
                <a:lnTo>
                  <a:pt x="614172" y="22225"/>
                </a:lnTo>
                <a:lnTo>
                  <a:pt x="614172" y="47116"/>
                </a:lnTo>
                <a:lnTo>
                  <a:pt x="800735" y="47116"/>
                </a:lnTo>
                <a:lnTo>
                  <a:pt x="800735" y="22225"/>
                </a:lnTo>
                <a:close/>
              </a:path>
              <a:path w="1202690" h="198120">
                <a:moveTo>
                  <a:pt x="717930" y="0"/>
                </a:moveTo>
                <a:lnTo>
                  <a:pt x="686689" y="4825"/>
                </a:lnTo>
                <a:lnTo>
                  <a:pt x="688848" y="10413"/>
                </a:lnTo>
                <a:lnTo>
                  <a:pt x="691134" y="16256"/>
                </a:lnTo>
                <a:lnTo>
                  <a:pt x="693166" y="22225"/>
                </a:lnTo>
                <a:lnTo>
                  <a:pt x="723519" y="22225"/>
                </a:lnTo>
                <a:lnTo>
                  <a:pt x="717930" y="0"/>
                </a:lnTo>
                <a:close/>
              </a:path>
              <a:path w="1202690" h="198120">
                <a:moveTo>
                  <a:pt x="999542" y="176275"/>
                </a:moveTo>
                <a:lnTo>
                  <a:pt x="922147" y="176275"/>
                </a:lnTo>
                <a:lnTo>
                  <a:pt x="926592" y="183133"/>
                </a:lnTo>
                <a:lnTo>
                  <a:pt x="930528" y="189991"/>
                </a:lnTo>
                <a:lnTo>
                  <a:pt x="934925" y="196447"/>
                </a:lnTo>
                <a:lnTo>
                  <a:pt x="945084" y="189928"/>
                </a:lnTo>
                <a:lnTo>
                  <a:pt x="956160" y="184219"/>
                </a:lnTo>
                <a:lnTo>
                  <a:pt x="969665" y="180660"/>
                </a:lnTo>
                <a:lnTo>
                  <a:pt x="998049" y="180660"/>
                </a:lnTo>
                <a:lnTo>
                  <a:pt x="999340" y="177910"/>
                </a:lnTo>
                <a:lnTo>
                  <a:pt x="999542" y="176275"/>
                </a:lnTo>
                <a:close/>
              </a:path>
              <a:path w="1202690" h="198120">
                <a:moveTo>
                  <a:pt x="998981" y="9143"/>
                </a:moveTo>
                <a:lnTo>
                  <a:pt x="896874" y="9143"/>
                </a:lnTo>
                <a:lnTo>
                  <a:pt x="896874" y="195579"/>
                </a:lnTo>
                <a:lnTo>
                  <a:pt x="922147" y="195579"/>
                </a:lnTo>
                <a:lnTo>
                  <a:pt x="922147" y="176275"/>
                </a:lnTo>
                <a:lnTo>
                  <a:pt x="999542" y="176275"/>
                </a:lnTo>
                <a:lnTo>
                  <a:pt x="1000500" y="168528"/>
                </a:lnTo>
                <a:lnTo>
                  <a:pt x="922147" y="168528"/>
                </a:lnTo>
                <a:lnTo>
                  <a:pt x="922147" y="103124"/>
                </a:lnTo>
                <a:lnTo>
                  <a:pt x="1001405" y="103124"/>
                </a:lnTo>
                <a:lnTo>
                  <a:pt x="1001522" y="80009"/>
                </a:lnTo>
                <a:lnTo>
                  <a:pt x="922147" y="80009"/>
                </a:lnTo>
                <a:lnTo>
                  <a:pt x="922147" y="32512"/>
                </a:lnTo>
                <a:lnTo>
                  <a:pt x="998509" y="32512"/>
                </a:lnTo>
                <a:lnTo>
                  <a:pt x="998786" y="26390"/>
                </a:lnTo>
                <a:lnTo>
                  <a:pt x="998981" y="9143"/>
                </a:lnTo>
                <a:close/>
              </a:path>
              <a:path w="1202690" h="198120">
                <a:moveTo>
                  <a:pt x="998049" y="180660"/>
                </a:moveTo>
                <a:lnTo>
                  <a:pt x="969665" y="180660"/>
                </a:lnTo>
                <a:lnTo>
                  <a:pt x="980593" y="186965"/>
                </a:lnTo>
                <a:lnTo>
                  <a:pt x="993955" y="189382"/>
                </a:lnTo>
                <a:lnTo>
                  <a:pt x="998049" y="180660"/>
                </a:lnTo>
                <a:close/>
              </a:path>
              <a:path w="1202690" h="198120">
                <a:moveTo>
                  <a:pt x="944575" y="105738"/>
                </a:moveTo>
                <a:lnTo>
                  <a:pt x="926428" y="120395"/>
                </a:lnTo>
                <a:lnTo>
                  <a:pt x="931710" y="132166"/>
                </a:lnTo>
                <a:lnTo>
                  <a:pt x="937367" y="143407"/>
                </a:lnTo>
                <a:lnTo>
                  <a:pt x="943245" y="154288"/>
                </a:lnTo>
                <a:lnTo>
                  <a:pt x="933283" y="161916"/>
                </a:lnTo>
                <a:lnTo>
                  <a:pt x="922147" y="168528"/>
                </a:lnTo>
                <a:lnTo>
                  <a:pt x="1000500" y="168528"/>
                </a:lnTo>
                <a:lnTo>
                  <a:pt x="1000797" y="166126"/>
                </a:lnTo>
                <a:lnTo>
                  <a:pt x="989981" y="159356"/>
                </a:lnTo>
                <a:lnTo>
                  <a:pt x="981487" y="149663"/>
                </a:lnTo>
                <a:lnTo>
                  <a:pt x="987626" y="138969"/>
                </a:lnTo>
                <a:lnTo>
                  <a:pt x="992838" y="127939"/>
                </a:lnTo>
                <a:lnTo>
                  <a:pt x="956912" y="127939"/>
                </a:lnTo>
                <a:lnTo>
                  <a:pt x="950831" y="116888"/>
                </a:lnTo>
                <a:lnTo>
                  <a:pt x="946253" y="105934"/>
                </a:lnTo>
                <a:lnTo>
                  <a:pt x="944575" y="105738"/>
                </a:lnTo>
                <a:close/>
              </a:path>
              <a:path w="1202690" h="198120">
                <a:moveTo>
                  <a:pt x="1000903" y="104775"/>
                </a:moveTo>
                <a:lnTo>
                  <a:pt x="945769" y="104775"/>
                </a:lnTo>
                <a:lnTo>
                  <a:pt x="946253" y="105934"/>
                </a:lnTo>
                <a:lnTo>
                  <a:pt x="973265" y="109083"/>
                </a:lnTo>
                <a:lnTo>
                  <a:pt x="966948" y="120916"/>
                </a:lnTo>
                <a:lnTo>
                  <a:pt x="956912" y="127939"/>
                </a:lnTo>
                <a:lnTo>
                  <a:pt x="992838" y="127939"/>
                </a:lnTo>
                <a:lnTo>
                  <a:pt x="993005" y="127585"/>
                </a:lnTo>
                <a:lnTo>
                  <a:pt x="997634" y="115509"/>
                </a:lnTo>
                <a:lnTo>
                  <a:pt x="1000903" y="104775"/>
                </a:lnTo>
                <a:close/>
              </a:path>
              <a:path w="1202690" h="198120">
                <a:moveTo>
                  <a:pt x="945769" y="104775"/>
                </a:moveTo>
                <a:lnTo>
                  <a:pt x="944575" y="105738"/>
                </a:lnTo>
                <a:lnTo>
                  <a:pt x="946253" y="105934"/>
                </a:lnTo>
                <a:lnTo>
                  <a:pt x="945769" y="104775"/>
                </a:lnTo>
                <a:close/>
              </a:path>
              <a:path w="1202690" h="198120">
                <a:moveTo>
                  <a:pt x="1001405" y="103124"/>
                </a:moveTo>
                <a:lnTo>
                  <a:pt x="922147" y="103124"/>
                </a:lnTo>
                <a:lnTo>
                  <a:pt x="944575" y="105738"/>
                </a:lnTo>
                <a:lnTo>
                  <a:pt x="945769" y="104775"/>
                </a:lnTo>
                <a:lnTo>
                  <a:pt x="1000903" y="104775"/>
                </a:lnTo>
                <a:lnTo>
                  <a:pt x="1001405" y="103124"/>
                </a:lnTo>
                <a:close/>
              </a:path>
              <a:path w="1202690" h="198120">
                <a:moveTo>
                  <a:pt x="933323" y="46989"/>
                </a:moveTo>
                <a:lnTo>
                  <a:pt x="935481" y="55244"/>
                </a:lnTo>
                <a:lnTo>
                  <a:pt x="937260" y="63245"/>
                </a:lnTo>
                <a:lnTo>
                  <a:pt x="940915" y="71146"/>
                </a:lnTo>
                <a:lnTo>
                  <a:pt x="982726" y="69087"/>
                </a:lnTo>
                <a:lnTo>
                  <a:pt x="997197" y="48132"/>
                </a:lnTo>
                <a:lnTo>
                  <a:pt x="953135" y="48132"/>
                </a:lnTo>
                <a:lnTo>
                  <a:pt x="944752" y="47751"/>
                </a:lnTo>
                <a:lnTo>
                  <a:pt x="933323" y="46989"/>
                </a:lnTo>
                <a:close/>
              </a:path>
              <a:path w="1202690" h="198120">
                <a:moveTo>
                  <a:pt x="998509" y="32512"/>
                </a:moveTo>
                <a:lnTo>
                  <a:pt x="971042" y="32512"/>
                </a:lnTo>
                <a:lnTo>
                  <a:pt x="971042" y="39624"/>
                </a:lnTo>
                <a:lnTo>
                  <a:pt x="970026" y="44068"/>
                </a:lnTo>
                <a:lnTo>
                  <a:pt x="965453" y="47370"/>
                </a:lnTo>
                <a:lnTo>
                  <a:pt x="962405" y="48132"/>
                </a:lnTo>
                <a:lnTo>
                  <a:pt x="997197" y="48132"/>
                </a:lnTo>
                <a:lnTo>
                  <a:pt x="998201" y="39341"/>
                </a:lnTo>
                <a:lnTo>
                  <a:pt x="998509" y="32512"/>
                </a:lnTo>
                <a:close/>
              </a:path>
              <a:path w="1202690" h="198120">
                <a:moveTo>
                  <a:pt x="885951" y="9270"/>
                </a:moveTo>
                <a:lnTo>
                  <a:pt x="821817" y="9270"/>
                </a:lnTo>
                <a:lnTo>
                  <a:pt x="821726" y="93242"/>
                </a:lnTo>
                <a:lnTo>
                  <a:pt x="821452" y="107867"/>
                </a:lnTo>
                <a:lnTo>
                  <a:pt x="817485" y="152709"/>
                </a:lnTo>
                <a:lnTo>
                  <a:pt x="814127" y="168528"/>
                </a:lnTo>
                <a:lnTo>
                  <a:pt x="812233" y="177554"/>
                </a:lnTo>
                <a:lnTo>
                  <a:pt x="820427" y="187033"/>
                </a:lnTo>
                <a:lnTo>
                  <a:pt x="828040" y="197612"/>
                </a:lnTo>
                <a:lnTo>
                  <a:pt x="829692" y="195107"/>
                </a:lnTo>
                <a:lnTo>
                  <a:pt x="843623" y="148034"/>
                </a:lnTo>
                <a:lnTo>
                  <a:pt x="844676" y="132460"/>
                </a:lnTo>
                <a:lnTo>
                  <a:pt x="885951" y="132460"/>
                </a:lnTo>
                <a:lnTo>
                  <a:pt x="885951" y="108838"/>
                </a:lnTo>
                <a:lnTo>
                  <a:pt x="845439" y="108838"/>
                </a:lnTo>
                <a:lnTo>
                  <a:pt x="845566" y="83565"/>
                </a:lnTo>
                <a:lnTo>
                  <a:pt x="885951" y="83565"/>
                </a:lnTo>
                <a:lnTo>
                  <a:pt x="885951" y="59943"/>
                </a:lnTo>
                <a:lnTo>
                  <a:pt x="845566" y="59943"/>
                </a:lnTo>
                <a:lnTo>
                  <a:pt x="845566" y="34670"/>
                </a:lnTo>
                <a:lnTo>
                  <a:pt x="885951" y="34670"/>
                </a:lnTo>
                <a:lnTo>
                  <a:pt x="885951" y="9270"/>
                </a:lnTo>
                <a:close/>
              </a:path>
              <a:path w="1202690" h="198120">
                <a:moveTo>
                  <a:pt x="845439" y="168147"/>
                </a:moveTo>
                <a:lnTo>
                  <a:pt x="842815" y="172671"/>
                </a:lnTo>
                <a:lnTo>
                  <a:pt x="848061" y="183119"/>
                </a:lnTo>
                <a:lnTo>
                  <a:pt x="858949" y="193923"/>
                </a:lnTo>
                <a:lnTo>
                  <a:pt x="872601" y="191523"/>
                </a:lnTo>
                <a:lnTo>
                  <a:pt x="880110" y="187197"/>
                </a:lnTo>
                <a:lnTo>
                  <a:pt x="884047" y="182625"/>
                </a:lnTo>
                <a:lnTo>
                  <a:pt x="885951" y="176656"/>
                </a:lnTo>
                <a:lnTo>
                  <a:pt x="885951" y="168528"/>
                </a:lnTo>
                <a:lnTo>
                  <a:pt x="849376" y="168528"/>
                </a:lnTo>
                <a:lnTo>
                  <a:pt x="845439" y="168147"/>
                </a:lnTo>
                <a:close/>
              </a:path>
              <a:path w="1202690" h="198120">
                <a:moveTo>
                  <a:pt x="885951" y="132460"/>
                </a:moveTo>
                <a:lnTo>
                  <a:pt x="862584" y="132460"/>
                </a:lnTo>
                <a:lnTo>
                  <a:pt x="862584" y="164591"/>
                </a:lnTo>
                <a:lnTo>
                  <a:pt x="859409" y="168528"/>
                </a:lnTo>
                <a:lnTo>
                  <a:pt x="885951" y="168528"/>
                </a:lnTo>
                <a:lnTo>
                  <a:pt x="885951" y="132460"/>
                </a:lnTo>
                <a:close/>
              </a:path>
              <a:path w="1202690" h="198120">
                <a:moveTo>
                  <a:pt x="885951" y="83565"/>
                </a:moveTo>
                <a:lnTo>
                  <a:pt x="862584" y="83565"/>
                </a:lnTo>
                <a:lnTo>
                  <a:pt x="862584" y="108838"/>
                </a:lnTo>
                <a:lnTo>
                  <a:pt x="885951" y="108838"/>
                </a:lnTo>
                <a:lnTo>
                  <a:pt x="885951" y="83565"/>
                </a:lnTo>
                <a:close/>
              </a:path>
              <a:path w="1202690" h="198120">
                <a:moveTo>
                  <a:pt x="885951" y="34670"/>
                </a:moveTo>
                <a:lnTo>
                  <a:pt x="862584" y="34670"/>
                </a:lnTo>
                <a:lnTo>
                  <a:pt x="862584" y="59943"/>
                </a:lnTo>
                <a:lnTo>
                  <a:pt x="885951" y="59943"/>
                </a:lnTo>
                <a:lnTo>
                  <a:pt x="885951" y="34670"/>
                </a:lnTo>
                <a:close/>
              </a:path>
              <a:path w="1202690" h="198120">
                <a:moveTo>
                  <a:pt x="1193800" y="115569"/>
                </a:moveTo>
                <a:lnTo>
                  <a:pt x="1019555" y="115569"/>
                </a:lnTo>
                <a:lnTo>
                  <a:pt x="1019555" y="139572"/>
                </a:lnTo>
                <a:lnTo>
                  <a:pt x="1070616" y="143111"/>
                </a:lnTo>
                <a:lnTo>
                  <a:pt x="1063300" y="151249"/>
                </a:lnTo>
                <a:lnTo>
                  <a:pt x="1054120" y="158741"/>
                </a:lnTo>
                <a:lnTo>
                  <a:pt x="1043235" y="165778"/>
                </a:lnTo>
                <a:lnTo>
                  <a:pt x="1030801" y="172549"/>
                </a:lnTo>
                <a:lnTo>
                  <a:pt x="1016976" y="179244"/>
                </a:lnTo>
                <a:lnTo>
                  <a:pt x="1025681" y="188187"/>
                </a:lnTo>
                <a:lnTo>
                  <a:pt x="1036182" y="195790"/>
                </a:lnTo>
                <a:lnTo>
                  <a:pt x="1050652" y="190636"/>
                </a:lnTo>
                <a:lnTo>
                  <a:pt x="1063533" y="184526"/>
                </a:lnTo>
                <a:lnTo>
                  <a:pt x="1099183" y="150490"/>
                </a:lnTo>
                <a:lnTo>
                  <a:pt x="1104138" y="139572"/>
                </a:lnTo>
                <a:lnTo>
                  <a:pt x="1191979" y="139572"/>
                </a:lnTo>
                <a:lnTo>
                  <a:pt x="1193800" y="115569"/>
                </a:lnTo>
                <a:close/>
              </a:path>
              <a:path w="1202690" h="198120">
                <a:moveTo>
                  <a:pt x="1117080" y="168113"/>
                </a:moveTo>
                <a:lnTo>
                  <a:pt x="1103396" y="168691"/>
                </a:lnTo>
                <a:lnTo>
                  <a:pt x="1106810" y="181664"/>
                </a:lnTo>
                <a:lnTo>
                  <a:pt x="1109091" y="193166"/>
                </a:lnTo>
                <a:lnTo>
                  <a:pt x="1116329" y="193547"/>
                </a:lnTo>
                <a:lnTo>
                  <a:pt x="1123315" y="193675"/>
                </a:lnTo>
                <a:lnTo>
                  <a:pt x="1130704" y="193674"/>
                </a:lnTo>
                <a:lnTo>
                  <a:pt x="1174877" y="187832"/>
                </a:lnTo>
                <a:lnTo>
                  <a:pt x="1183829" y="179244"/>
                </a:lnTo>
                <a:lnTo>
                  <a:pt x="1187577" y="174497"/>
                </a:lnTo>
                <a:lnTo>
                  <a:pt x="1189736" y="168275"/>
                </a:lnTo>
                <a:lnTo>
                  <a:pt x="1146555" y="168275"/>
                </a:lnTo>
                <a:lnTo>
                  <a:pt x="1117080" y="168113"/>
                </a:lnTo>
                <a:close/>
              </a:path>
              <a:path w="1202690" h="198120">
                <a:moveTo>
                  <a:pt x="1191979" y="139572"/>
                </a:moveTo>
                <a:lnTo>
                  <a:pt x="1161923" y="139572"/>
                </a:lnTo>
                <a:lnTo>
                  <a:pt x="1161415" y="149097"/>
                </a:lnTo>
                <a:lnTo>
                  <a:pt x="1160906" y="155320"/>
                </a:lnTo>
                <a:lnTo>
                  <a:pt x="1146555" y="168275"/>
                </a:lnTo>
                <a:lnTo>
                  <a:pt x="1189736" y="168275"/>
                </a:lnTo>
                <a:lnTo>
                  <a:pt x="1190544" y="158495"/>
                </a:lnTo>
                <a:lnTo>
                  <a:pt x="1191979" y="139572"/>
                </a:lnTo>
                <a:close/>
              </a:path>
              <a:path w="1202690" h="198120">
                <a:moveTo>
                  <a:pt x="1112774" y="97027"/>
                </a:moveTo>
                <a:lnTo>
                  <a:pt x="1084579" y="97027"/>
                </a:lnTo>
                <a:lnTo>
                  <a:pt x="1083691" y="103631"/>
                </a:lnTo>
                <a:lnTo>
                  <a:pt x="1082675" y="109854"/>
                </a:lnTo>
                <a:lnTo>
                  <a:pt x="1081404" y="115569"/>
                </a:lnTo>
                <a:lnTo>
                  <a:pt x="1110106" y="115569"/>
                </a:lnTo>
                <a:lnTo>
                  <a:pt x="1111250" y="109600"/>
                </a:lnTo>
                <a:lnTo>
                  <a:pt x="1112139" y="103377"/>
                </a:lnTo>
                <a:lnTo>
                  <a:pt x="1112774" y="97027"/>
                </a:lnTo>
                <a:close/>
              </a:path>
              <a:path w="1202690" h="198120">
                <a:moveTo>
                  <a:pt x="1100611" y="55187"/>
                </a:moveTo>
                <a:lnTo>
                  <a:pt x="1057667" y="55187"/>
                </a:lnTo>
                <a:lnTo>
                  <a:pt x="1067503" y="63763"/>
                </a:lnTo>
                <a:lnTo>
                  <a:pt x="1076405" y="72207"/>
                </a:lnTo>
                <a:lnTo>
                  <a:pt x="1064713" y="74862"/>
                </a:lnTo>
                <a:lnTo>
                  <a:pt x="1052562" y="77321"/>
                </a:lnTo>
                <a:lnTo>
                  <a:pt x="1013813" y="84523"/>
                </a:lnTo>
                <a:lnTo>
                  <a:pt x="1019596" y="96610"/>
                </a:lnTo>
                <a:lnTo>
                  <a:pt x="1025560" y="106756"/>
                </a:lnTo>
                <a:lnTo>
                  <a:pt x="1039181" y="104576"/>
                </a:lnTo>
                <a:lnTo>
                  <a:pt x="1052363" y="102158"/>
                </a:lnTo>
                <a:lnTo>
                  <a:pt x="1100857" y="90110"/>
                </a:lnTo>
                <a:lnTo>
                  <a:pt x="1111930" y="86515"/>
                </a:lnTo>
                <a:lnTo>
                  <a:pt x="1201894" y="86515"/>
                </a:lnTo>
                <a:lnTo>
                  <a:pt x="1200447" y="77939"/>
                </a:lnTo>
                <a:lnTo>
                  <a:pt x="1186391" y="76950"/>
                </a:lnTo>
                <a:lnTo>
                  <a:pt x="1173361" y="75194"/>
                </a:lnTo>
                <a:lnTo>
                  <a:pt x="1161660" y="72510"/>
                </a:lnTo>
                <a:lnTo>
                  <a:pt x="1151593" y="68733"/>
                </a:lnTo>
                <a:lnTo>
                  <a:pt x="1163073" y="62074"/>
                </a:lnTo>
                <a:lnTo>
                  <a:pt x="1164933" y="60832"/>
                </a:lnTo>
                <a:lnTo>
                  <a:pt x="1112901" y="60832"/>
                </a:lnTo>
                <a:lnTo>
                  <a:pt x="1108717" y="59081"/>
                </a:lnTo>
                <a:lnTo>
                  <a:pt x="1100611" y="55187"/>
                </a:lnTo>
                <a:close/>
              </a:path>
              <a:path w="1202690" h="198120">
                <a:moveTo>
                  <a:pt x="1201894" y="86515"/>
                </a:moveTo>
                <a:lnTo>
                  <a:pt x="1111930" y="86515"/>
                </a:lnTo>
                <a:lnTo>
                  <a:pt x="1122597" y="90116"/>
                </a:lnTo>
                <a:lnTo>
                  <a:pt x="1171283" y="100070"/>
                </a:lnTo>
                <a:lnTo>
                  <a:pt x="1199604" y="101684"/>
                </a:lnTo>
                <a:lnTo>
                  <a:pt x="1202566" y="90497"/>
                </a:lnTo>
                <a:lnTo>
                  <a:pt x="1201894" y="86515"/>
                </a:lnTo>
                <a:close/>
              </a:path>
              <a:path w="1202690" h="198120">
                <a:moveTo>
                  <a:pt x="1101598" y="1269"/>
                </a:moveTo>
                <a:lnTo>
                  <a:pt x="1065279" y="9636"/>
                </a:lnTo>
                <a:lnTo>
                  <a:pt x="1057382" y="18388"/>
                </a:lnTo>
                <a:lnTo>
                  <a:pt x="1048412" y="26914"/>
                </a:lnTo>
                <a:lnTo>
                  <a:pt x="1038408" y="35245"/>
                </a:lnTo>
                <a:lnTo>
                  <a:pt x="1027409" y="43408"/>
                </a:lnTo>
                <a:lnTo>
                  <a:pt x="1015455" y="51435"/>
                </a:lnTo>
                <a:lnTo>
                  <a:pt x="1024258" y="60833"/>
                </a:lnTo>
                <a:lnTo>
                  <a:pt x="1035231" y="67273"/>
                </a:lnTo>
                <a:lnTo>
                  <a:pt x="1045936" y="60749"/>
                </a:lnTo>
                <a:lnTo>
                  <a:pt x="1057667" y="55187"/>
                </a:lnTo>
                <a:lnTo>
                  <a:pt x="1100611" y="55187"/>
                </a:lnTo>
                <a:lnTo>
                  <a:pt x="1096973" y="53439"/>
                </a:lnTo>
                <a:lnTo>
                  <a:pt x="1086048" y="47074"/>
                </a:lnTo>
                <a:lnTo>
                  <a:pt x="1075944" y="40004"/>
                </a:lnTo>
                <a:lnTo>
                  <a:pt x="1191939" y="40004"/>
                </a:lnTo>
                <a:lnTo>
                  <a:pt x="1192656" y="39369"/>
                </a:lnTo>
                <a:lnTo>
                  <a:pt x="1192656" y="18033"/>
                </a:lnTo>
                <a:lnTo>
                  <a:pt x="1089533" y="18033"/>
                </a:lnTo>
                <a:lnTo>
                  <a:pt x="1093724" y="12572"/>
                </a:lnTo>
                <a:lnTo>
                  <a:pt x="1097788" y="6984"/>
                </a:lnTo>
                <a:lnTo>
                  <a:pt x="1101598" y="1269"/>
                </a:lnTo>
                <a:close/>
              </a:path>
              <a:path w="1202690" h="198120">
                <a:moveTo>
                  <a:pt x="1191939" y="40004"/>
                </a:moveTo>
                <a:lnTo>
                  <a:pt x="1075944" y="40004"/>
                </a:lnTo>
                <a:lnTo>
                  <a:pt x="1147444" y="43706"/>
                </a:lnTo>
                <a:lnTo>
                  <a:pt x="1136803" y="49927"/>
                </a:lnTo>
                <a:lnTo>
                  <a:pt x="1125294" y="55642"/>
                </a:lnTo>
                <a:lnTo>
                  <a:pt x="1112901" y="60832"/>
                </a:lnTo>
                <a:lnTo>
                  <a:pt x="1164933" y="60832"/>
                </a:lnTo>
                <a:lnTo>
                  <a:pt x="1173737" y="54954"/>
                </a:lnTo>
                <a:lnTo>
                  <a:pt x="1183596" y="47383"/>
                </a:lnTo>
                <a:lnTo>
                  <a:pt x="1191939" y="40004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78533" y="5033898"/>
            <a:ext cx="1202266" cy="196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18838" y="2143125"/>
            <a:ext cx="2115239" cy="197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73629" y="2436748"/>
            <a:ext cx="2006593" cy="1973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07208" y="3433317"/>
            <a:ext cx="2017268" cy="1959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10382" y="3725164"/>
            <a:ext cx="1201833" cy="1974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6402" y="4918075"/>
            <a:ext cx="1195803" cy="1971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41747" y="2450592"/>
            <a:ext cx="2406650" cy="2406650"/>
          </a:xfrm>
          <a:custGeom>
            <a:avLst/>
            <a:gdLst/>
            <a:ahLst/>
            <a:cxnLst/>
            <a:rect l="l" t="t" r="r" b="b"/>
            <a:pathLst>
              <a:path w="2406650" h="2406650">
                <a:moveTo>
                  <a:pt x="1203198" y="0"/>
                </a:moveTo>
                <a:lnTo>
                  <a:pt x="1104523" y="3988"/>
                </a:lnTo>
                <a:lnTo>
                  <a:pt x="1008043" y="15749"/>
                </a:lnTo>
                <a:lnTo>
                  <a:pt x="914069" y="34970"/>
                </a:lnTo>
                <a:lnTo>
                  <a:pt x="822911" y="61344"/>
                </a:lnTo>
                <a:lnTo>
                  <a:pt x="734877" y="94559"/>
                </a:lnTo>
                <a:lnTo>
                  <a:pt x="650278" y="134307"/>
                </a:lnTo>
                <a:lnTo>
                  <a:pt x="569424" y="180277"/>
                </a:lnTo>
                <a:lnTo>
                  <a:pt x="492623" y="232160"/>
                </a:lnTo>
                <a:lnTo>
                  <a:pt x="420187" y="289645"/>
                </a:lnTo>
                <a:lnTo>
                  <a:pt x="352425" y="352425"/>
                </a:lnTo>
                <a:lnTo>
                  <a:pt x="289645" y="420187"/>
                </a:lnTo>
                <a:lnTo>
                  <a:pt x="232160" y="492623"/>
                </a:lnTo>
                <a:lnTo>
                  <a:pt x="180277" y="569424"/>
                </a:lnTo>
                <a:lnTo>
                  <a:pt x="134307" y="650278"/>
                </a:lnTo>
                <a:lnTo>
                  <a:pt x="94559" y="734877"/>
                </a:lnTo>
                <a:lnTo>
                  <a:pt x="61344" y="822911"/>
                </a:lnTo>
                <a:lnTo>
                  <a:pt x="34970" y="914069"/>
                </a:lnTo>
                <a:lnTo>
                  <a:pt x="15749" y="1008043"/>
                </a:lnTo>
                <a:lnTo>
                  <a:pt x="3988" y="1104523"/>
                </a:lnTo>
                <a:lnTo>
                  <a:pt x="0" y="1203198"/>
                </a:lnTo>
                <a:lnTo>
                  <a:pt x="3988" y="1301872"/>
                </a:lnTo>
                <a:lnTo>
                  <a:pt x="15749" y="1398352"/>
                </a:lnTo>
                <a:lnTo>
                  <a:pt x="34970" y="1492326"/>
                </a:lnTo>
                <a:lnTo>
                  <a:pt x="61344" y="1583484"/>
                </a:lnTo>
                <a:lnTo>
                  <a:pt x="94559" y="1671518"/>
                </a:lnTo>
                <a:lnTo>
                  <a:pt x="134307" y="1756117"/>
                </a:lnTo>
                <a:lnTo>
                  <a:pt x="180277" y="1836971"/>
                </a:lnTo>
                <a:lnTo>
                  <a:pt x="232160" y="1913772"/>
                </a:lnTo>
                <a:lnTo>
                  <a:pt x="289645" y="1986208"/>
                </a:lnTo>
                <a:lnTo>
                  <a:pt x="352425" y="2053971"/>
                </a:lnTo>
                <a:lnTo>
                  <a:pt x="420187" y="2116750"/>
                </a:lnTo>
                <a:lnTo>
                  <a:pt x="492623" y="2174235"/>
                </a:lnTo>
                <a:lnTo>
                  <a:pt x="569424" y="2226118"/>
                </a:lnTo>
                <a:lnTo>
                  <a:pt x="650278" y="2272088"/>
                </a:lnTo>
                <a:lnTo>
                  <a:pt x="734877" y="2311836"/>
                </a:lnTo>
                <a:lnTo>
                  <a:pt x="822911" y="2345051"/>
                </a:lnTo>
                <a:lnTo>
                  <a:pt x="914069" y="2371425"/>
                </a:lnTo>
                <a:lnTo>
                  <a:pt x="1008043" y="2390646"/>
                </a:lnTo>
                <a:lnTo>
                  <a:pt x="1104523" y="2402407"/>
                </a:lnTo>
                <a:lnTo>
                  <a:pt x="1203198" y="2406396"/>
                </a:lnTo>
                <a:lnTo>
                  <a:pt x="1301872" y="2402407"/>
                </a:lnTo>
                <a:lnTo>
                  <a:pt x="1398352" y="2390646"/>
                </a:lnTo>
                <a:lnTo>
                  <a:pt x="1492326" y="2371425"/>
                </a:lnTo>
                <a:lnTo>
                  <a:pt x="1583484" y="2345051"/>
                </a:lnTo>
                <a:lnTo>
                  <a:pt x="1671518" y="2311836"/>
                </a:lnTo>
                <a:lnTo>
                  <a:pt x="1756117" y="2272088"/>
                </a:lnTo>
                <a:lnTo>
                  <a:pt x="1836971" y="2226118"/>
                </a:lnTo>
                <a:lnTo>
                  <a:pt x="1913772" y="2174235"/>
                </a:lnTo>
                <a:lnTo>
                  <a:pt x="1986208" y="2116750"/>
                </a:lnTo>
                <a:lnTo>
                  <a:pt x="2053971" y="2053971"/>
                </a:lnTo>
                <a:lnTo>
                  <a:pt x="2116750" y="1986208"/>
                </a:lnTo>
                <a:lnTo>
                  <a:pt x="2174235" y="1913772"/>
                </a:lnTo>
                <a:lnTo>
                  <a:pt x="2226118" y="1836971"/>
                </a:lnTo>
                <a:lnTo>
                  <a:pt x="2272088" y="1756117"/>
                </a:lnTo>
                <a:lnTo>
                  <a:pt x="2311836" y="1671518"/>
                </a:lnTo>
                <a:lnTo>
                  <a:pt x="2345051" y="1583484"/>
                </a:lnTo>
                <a:lnTo>
                  <a:pt x="2371425" y="1492326"/>
                </a:lnTo>
                <a:lnTo>
                  <a:pt x="2390646" y="1398352"/>
                </a:lnTo>
                <a:lnTo>
                  <a:pt x="2402407" y="1301872"/>
                </a:lnTo>
                <a:lnTo>
                  <a:pt x="2406396" y="1203198"/>
                </a:lnTo>
                <a:lnTo>
                  <a:pt x="2402407" y="1104523"/>
                </a:lnTo>
                <a:lnTo>
                  <a:pt x="2390646" y="1008043"/>
                </a:lnTo>
                <a:lnTo>
                  <a:pt x="2371425" y="914069"/>
                </a:lnTo>
                <a:lnTo>
                  <a:pt x="2345051" y="822911"/>
                </a:lnTo>
                <a:lnTo>
                  <a:pt x="2311836" y="734877"/>
                </a:lnTo>
                <a:lnTo>
                  <a:pt x="2272088" y="650278"/>
                </a:lnTo>
                <a:lnTo>
                  <a:pt x="2226118" y="569424"/>
                </a:lnTo>
                <a:lnTo>
                  <a:pt x="2174235" y="492623"/>
                </a:lnTo>
                <a:lnTo>
                  <a:pt x="2116750" y="420187"/>
                </a:lnTo>
                <a:lnTo>
                  <a:pt x="2053971" y="352425"/>
                </a:lnTo>
                <a:lnTo>
                  <a:pt x="1986208" y="289645"/>
                </a:lnTo>
                <a:lnTo>
                  <a:pt x="1913772" y="232160"/>
                </a:lnTo>
                <a:lnTo>
                  <a:pt x="1836971" y="180277"/>
                </a:lnTo>
                <a:lnTo>
                  <a:pt x="1756117" y="134307"/>
                </a:lnTo>
                <a:lnTo>
                  <a:pt x="1671518" y="94559"/>
                </a:lnTo>
                <a:lnTo>
                  <a:pt x="1583484" y="61344"/>
                </a:lnTo>
                <a:lnTo>
                  <a:pt x="1492326" y="34970"/>
                </a:lnTo>
                <a:lnTo>
                  <a:pt x="1398352" y="15749"/>
                </a:lnTo>
                <a:lnTo>
                  <a:pt x="1301872" y="3988"/>
                </a:lnTo>
                <a:lnTo>
                  <a:pt x="120319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41747" y="2450592"/>
            <a:ext cx="2406650" cy="2406650"/>
          </a:xfrm>
          <a:custGeom>
            <a:avLst/>
            <a:gdLst/>
            <a:ahLst/>
            <a:cxnLst/>
            <a:rect l="l" t="t" r="r" b="b"/>
            <a:pathLst>
              <a:path w="2406650" h="2406650">
                <a:moveTo>
                  <a:pt x="0" y="1203198"/>
                </a:moveTo>
                <a:lnTo>
                  <a:pt x="3988" y="1104523"/>
                </a:lnTo>
                <a:lnTo>
                  <a:pt x="15749" y="1008043"/>
                </a:lnTo>
                <a:lnTo>
                  <a:pt x="34970" y="914069"/>
                </a:lnTo>
                <a:lnTo>
                  <a:pt x="61344" y="822911"/>
                </a:lnTo>
                <a:lnTo>
                  <a:pt x="94559" y="734877"/>
                </a:lnTo>
                <a:lnTo>
                  <a:pt x="134307" y="650278"/>
                </a:lnTo>
                <a:lnTo>
                  <a:pt x="180277" y="569424"/>
                </a:lnTo>
                <a:lnTo>
                  <a:pt x="232160" y="492623"/>
                </a:lnTo>
                <a:lnTo>
                  <a:pt x="289645" y="420187"/>
                </a:lnTo>
                <a:lnTo>
                  <a:pt x="352425" y="352425"/>
                </a:lnTo>
                <a:lnTo>
                  <a:pt x="420187" y="289645"/>
                </a:lnTo>
                <a:lnTo>
                  <a:pt x="492623" y="232160"/>
                </a:lnTo>
                <a:lnTo>
                  <a:pt x="569424" y="180277"/>
                </a:lnTo>
                <a:lnTo>
                  <a:pt x="650278" y="134307"/>
                </a:lnTo>
                <a:lnTo>
                  <a:pt x="734877" y="94559"/>
                </a:lnTo>
                <a:lnTo>
                  <a:pt x="822911" y="61344"/>
                </a:lnTo>
                <a:lnTo>
                  <a:pt x="914069" y="34970"/>
                </a:lnTo>
                <a:lnTo>
                  <a:pt x="1008043" y="15749"/>
                </a:lnTo>
                <a:lnTo>
                  <a:pt x="1104523" y="3988"/>
                </a:lnTo>
                <a:lnTo>
                  <a:pt x="1203198" y="0"/>
                </a:lnTo>
                <a:lnTo>
                  <a:pt x="1301872" y="3988"/>
                </a:lnTo>
                <a:lnTo>
                  <a:pt x="1398352" y="15749"/>
                </a:lnTo>
                <a:lnTo>
                  <a:pt x="1492326" y="34970"/>
                </a:lnTo>
                <a:lnTo>
                  <a:pt x="1583484" y="61344"/>
                </a:lnTo>
                <a:lnTo>
                  <a:pt x="1671518" y="94559"/>
                </a:lnTo>
                <a:lnTo>
                  <a:pt x="1756117" y="134307"/>
                </a:lnTo>
                <a:lnTo>
                  <a:pt x="1836971" y="180277"/>
                </a:lnTo>
                <a:lnTo>
                  <a:pt x="1913772" y="232160"/>
                </a:lnTo>
                <a:lnTo>
                  <a:pt x="1986208" y="289645"/>
                </a:lnTo>
                <a:lnTo>
                  <a:pt x="2053971" y="352425"/>
                </a:lnTo>
                <a:lnTo>
                  <a:pt x="2116750" y="420187"/>
                </a:lnTo>
                <a:lnTo>
                  <a:pt x="2174235" y="492623"/>
                </a:lnTo>
                <a:lnTo>
                  <a:pt x="2226118" y="569424"/>
                </a:lnTo>
                <a:lnTo>
                  <a:pt x="2272088" y="650278"/>
                </a:lnTo>
                <a:lnTo>
                  <a:pt x="2311836" y="734877"/>
                </a:lnTo>
                <a:lnTo>
                  <a:pt x="2345051" y="822911"/>
                </a:lnTo>
                <a:lnTo>
                  <a:pt x="2371425" y="914069"/>
                </a:lnTo>
                <a:lnTo>
                  <a:pt x="2390646" y="1008043"/>
                </a:lnTo>
                <a:lnTo>
                  <a:pt x="2402407" y="1104523"/>
                </a:lnTo>
                <a:lnTo>
                  <a:pt x="2406396" y="1203198"/>
                </a:lnTo>
                <a:lnTo>
                  <a:pt x="2402407" y="1301872"/>
                </a:lnTo>
                <a:lnTo>
                  <a:pt x="2390646" y="1398352"/>
                </a:lnTo>
                <a:lnTo>
                  <a:pt x="2371425" y="1492326"/>
                </a:lnTo>
                <a:lnTo>
                  <a:pt x="2345051" y="1583484"/>
                </a:lnTo>
                <a:lnTo>
                  <a:pt x="2311836" y="1671518"/>
                </a:lnTo>
                <a:lnTo>
                  <a:pt x="2272088" y="1756117"/>
                </a:lnTo>
                <a:lnTo>
                  <a:pt x="2226118" y="1836971"/>
                </a:lnTo>
                <a:lnTo>
                  <a:pt x="2174235" y="1913772"/>
                </a:lnTo>
                <a:lnTo>
                  <a:pt x="2116750" y="1986208"/>
                </a:lnTo>
                <a:lnTo>
                  <a:pt x="2053971" y="2053971"/>
                </a:lnTo>
                <a:lnTo>
                  <a:pt x="1986208" y="2116750"/>
                </a:lnTo>
                <a:lnTo>
                  <a:pt x="1913772" y="2174235"/>
                </a:lnTo>
                <a:lnTo>
                  <a:pt x="1836971" y="2226118"/>
                </a:lnTo>
                <a:lnTo>
                  <a:pt x="1756117" y="2272088"/>
                </a:lnTo>
                <a:lnTo>
                  <a:pt x="1671518" y="2311836"/>
                </a:lnTo>
                <a:lnTo>
                  <a:pt x="1583484" y="2345051"/>
                </a:lnTo>
                <a:lnTo>
                  <a:pt x="1492326" y="2371425"/>
                </a:lnTo>
                <a:lnTo>
                  <a:pt x="1398352" y="2390646"/>
                </a:lnTo>
                <a:lnTo>
                  <a:pt x="1301872" y="2402407"/>
                </a:lnTo>
                <a:lnTo>
                  <a:pt x="1203198" y="2406396"/>
                </a:lnTo>
                <a:lnTo>
                  <a:pt x="1104523" y="2402407"/>
                </a:lnTo>
                <a:lnTo>
                  <a:pt x="1008043" y="2390646"/>
                </a:lnTo>
                <a:lnTo>
                  <a:pt x="914069" y="2371425"/>
                </a:lnTo>
                <a:lnTo>
                  <a:pt x="822911" y="2345051"/>
                </a:lnTo>
                <a:lnTo>
                  <a:pt x="734877" y="2311836"/>
                </a:lnTo>
                <a:lnTo>
                  <a:pt x="650278" y="2272088"/>
                </a:lnTo>
                <a:lnTo>
                  <a:pt x="569424" y="2226118"/>
                </a:lnTo>
                <a:lnTo>
                  <a:pt x="492623" y="2174235"/>
                </a:lnTo>
                <a:lnTo>
                  <a:pt x="420187" y="2116750"/>
                </a:lnTo>
                <a:lnTo>
                  <a:pt x="352425" y="2053971"/>
                </a:lnTo>
                <a:lnTo>
                  <a:pt x="289645" y="1986208"/>
                </a:lnTo>
                <a:lnTo>
                  <a:pt x="232160" y="1913772"/>
                </a:lnTo>
                <a:lnTo>
                  <a:pt x="180277" y="1836971"/>
                </a:lnTo>
                <a:lnTo>
                  <a:pt x="134307" y="1756117"/>
                </a:lnTo>
                <a:lnTo>
                  <a:pt x="94559" y="1671518"/>
                </a:lnTo>
                <a:lnTo>
                  <a:pt x="61344" y="1583484"/>
                </a:lnTo>
                <a:lnTo>
                  <a:pt x="34970" y="1492326"/>
                </a:lnTo>
                <a:lnTo>
                  <a:pt x="15749" y="1398352"/>
                </a:lnTo>
                <a:lnTo>
                  <a:pt x="3988" y="1301872"/>
                </a:lnTo>
                <a:lnTo>
                  <a:pt x="0" y="1203198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40323" y="2980944"/>
            <a:ext cx="818515" cy="1199515"/>
          </a:xfrm>
          <a:custGeom>
            <a:avLst/>
            <a:gdLst/>
            <a:ahLst/>
            <a:cxnLst/>
            <a:rect l="l" t="t" r="r" b="b"/>
            <a:pathLst>
              <a:path w="818514" h="1199514">
                <a:moveTo>
                  <a:pt x="0" y="1199387"/>
                </a:moveTo>
                <a:lnTo>
                  <a:pt x="818388" y="1199387"/>
                </a:lnTo>
                <a:lnTo>
                  <a:pt x="818388" y="0"/>
                </a:lnTo>
                <a:lnTo>
                  <a:pt x="0" y="0"/>
                </a:lnTo>
                <a:lnTo>
                  <a:pt x="0" y="119938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19698" y="3061968"/>
            <a:ext cx="68707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200" dirty="0">
                <a:solidFill>
                  <a:srgbClr val="FFFFFF"/>
                </a:solidFill>
                <a:latin typeface="微软雅黑"/>
                <a:cs typeface="微软雅黑"/>
              </a:rPr>
              <a:t>六大 业务 </a:t>
            </a:r>
            <a:r>
              <a:rPr sz="2400" dirty="0">
                <a:solidFill>
                  <a:srgbClr val="FFFFFF"/>
                </a:solidFill>
                <a:latin typeface="微软雅黑"/>
                <a:cs typeface="微软雅黑"/>
              </a:rPr>
              <a:t>版块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6840" y="2987039"/>
            <a:ext cx="1621790" cy="1620520"/>
          </a:xfrm>
          <a:custGeom>
            <a:avLst/>
            <a:gdLst/>
            <a:ahLst/>
            <a:cxnLst/>
            <a:rect l="l" t="t" r="r" b="b"/>
            <a:pathLst>
              <a:path w="1621790" h="1620520">
                <a:moveTo>
                  <a:pt x="810768" y="0"/>
                </a:moveTo>
                <a:lnTo>
                  <a:pt x="744268" y="2685"/>
                </a:lnTo>
                <a:lnTo>
                  <a:pt x="679250" y="10603"/>
                </a:lnTo>
                <a:lnTo>
                  <a:pt x="615922" y="23544"/>
                </a:lnTo>
                <a:lnTo>
                  <a:pt x="554492" y="41300"/>
                </a:lnTo>
                <a:lnTo>
                  <a:pt x="495169" y="63662"/>
                </a:lnTo>
                <a:lnTo>
                  <a:pt x="438161" y="90422"/>
                </a:lnTo>
                <a:lnTo>
                  <a:pt x="383677" y="121371"/>
                </a:lnTo>
                <a:lnTo>
                  <a:pt x="331927" y="156301"/>
                </a:lnTo>
                <a:lnTo>
                  <a:pt x="283117" y="195002"/>
                </a:lnTo>
                <a:lnTo>
                  <a:pt x="237458" y="237267"/>
                </a:lnTo>
                <a:lnTo>
                  <a:pt x="195157" y="282887"/>
                </a:lnTo>
                <a:lnTo>
                  <a:pt x="156423" y="331652"/>
                </a:lnTo>
                <a:lnTo>
                  <a:pt x="121465" y="383356"/>
                </a:lnTo>
                <a:lnTo>
                  <a:pt x="90491" y="437788"/>
                </a:lnTo>
                <a:lnTo>
                  <a:pt x="63710" y="494740"/>
                </a:lnTo>
                <a:lnTo>
                  <a:pt x="41330" y="554004"/>
                </a:lnTo>
                <a:lnTo>
                  <a:pt x="23561" y="615371"/>
                </a:lnTo>
                <a:lnTo>
                  <a:pt x="10610" y="678633"/>
                </a:lnTo>
                <a:lnTo>
                  <a:pt x="2687" y="743581"/>
                </a:lnTo>
                <a:lnTo>
                  <a:pt x="0" y="810006"/>
                </a:lnTo>
                <a:lnTo>
                  <a:pt x="2687" y="876430"/>
                </a:lnTo>
                <a:lnTo>
                  <a:pt x="10610" y="941378"/>
                </a:lnTo>
                <a:lnTo>
                  <a:pt x="23561" y="1004640"/>
                </a:lnTo>
                <a:lnTo>
                  <a:pt x="41330" y="1066007"/>
                </a:lnTo>
                <a:lnTo>
                  <a:pt x="63710" y="1125271"/>
                </a:lnTo>
                <a:lnTo>
                  <a:pt x="90491" y="1182223"/>
                </a:lnTo>
                <a:lnTo>
                  <a:pt x="121465" y="1236655"/>
                </a:lnTo>
                <a:lnTo>
                  <a:pt x="156423" y="1288359"/>
                </a:lnTo>
                <a:lnTo>
                  <a:pt x="195157" y="1337124"/>
                </a:lnTo>
                <a:lnTo>
                  <a:pt x="237458" y="1382744"/>
                </a:lnTo>
                <a:lnTo>
                  <a:pt x="283117" y="1425009"/>
                </a:lnTo>
                <a:lnTo>
                  <a:pt x="331927" y="1463710"/>
                </a:lnTo>
                <a:lnTo>
                  <a:pt x="383677" y="1498640"/>
                </a:lnTo>
                <a:lnTo>
                  <a:pt x="438161" y="1529589"/>
                </a:lnTo>
                <a:lnTo>
                  <a:pt x="495169" y="1556349"/>
                </a:lnTo>
                <a:lnTo>
                  <a:pt x="554492" y="1578711"/>
                </a:lnTo>
                <a:lnTo>
                  <a:pt x="615922" y="1596467"/>
                </a:lnTo>
                <a:lnTo>
                  <a:pt x="679250" y="1609408"/>
                </a:lnTo>
                <a:lnTo>
                  <a:pt x="744268" y="1617326"/>
                </a:lnTo>
                <a:lnTo>
                  <a:pt x="810768" y="1620012"/>
                </a:lnTo>
                <a:lnTo>
                  <a:pt x="877267" y="1617326"/>
                </a:lnTo>
                <a:lnTo>
                  <a:pt x="942285" y="1609408"/>
                </a:lnTo>
                <a:lnTo>
                  <a:pt x="1005613" y="1596467"/>
                </a:lnTo>
                <a:lnTo>
                  <a:pt x="1067043" y="1578711"/>
                </a:lnTo>
                <a:lnTo>
                  <a:pt x="1126366" y="1556349"/>
                </a:lnTo>
                <a:lnTo>
                  <a:pt x="1183374" y="1529589"/>
                </a:lnTo>
                <a:lnTo>
                  <a:pt x="1237858" y="1498640"/>
                </a:lnTo>
                <a:lnTo>
                  <a:pt x="1289608" y="1463710"/>
                </a:lnTo>
                <a:lnTo>
                  <a:pt x="1338418" y="1425009"/>
                </a:lnTo>
                <a:lnTo>
                  <a:pt x="1384077" y="1382744"/>
                </a:lnTo>
                <a:lnTo>
                  <a:pt x="1426378" y="1337124"/>
                </a:lnTo>
                <a:lnTo>
                  <a:pt x="1465112" y="1288359"/>
                </a:lnTo>
                <a:lnTo>
                  <a:pt x="1500070" y="1236655"/>
                </a:lnTo>
                <a:lnTo>
                  <a:pt x="1531044" y="1182223"/>
                </a:lnTo>
                <a:lnTo>
                  <a:pt x="1557825" y="1125271"/>
                </a:lnTo>
                <a:lnTo>
                  <a:pt x="1580205" y="1066007"/>
                </a:lnTo>
                <a:lnTo>
                  <a:pt x="1597974" y="1004640"/>
                </a:lnTo>
                <a:lnTo>
                  <a:pt x="1610925" y="941378"/>
                </a:lnTo>
                <a:lnTo>
                  <a:pt x="1618848" y="876430"/>
                </a:lnTo>
                <a:lnTo>
                  <a:pt x="1621536" y="810006"/>
                </a:lnTo>
                <a:lnTo>
                  <a:pt x="1618848" y="743581"/>
                </a:lnTo>
                <a:lnTo>
                  <a:pt x="1610925" y="678633"/>
                </a:lnTo>
                <a:lnTo>
                  <a:pt x="1597974" y="615371"/>
                </a:lnTo>
                <a:lnTo>
                  <a:pt x="1580205" y="554004"/>
                </a:lnTo>
                <a:lnTo>
                  <a:pt x="1557825" y="494740"/>
                </a:lnTo>
                <a:lnTo>
                  <a:pt x="1531044" y="437788"/>
                </a:lnTo>
                <a:lnTo>
                  <a:pt x="1500070" y="383356"/>
                </a:lnTo>
                <a:lnTo>
                  <a:pt x="1465112" y="331652"/>
                </a:lnTo>
                <a:lnTo>
                  <a:pt x="1426378" y="282887"/>
                </a:lnTo>
                <a:lnTo>
                  <a:pt x="1384077" y="237267"/>
                </a:lnTo>
                <a:lnTo>
                  <a:pt x="1338418" y="195002"/>
                </a:lnTo>
                <a:lnTo>
                  <a:pt x="1289608" y="156301"/>
                </a:lnTo>
                <a:lnTo>
                  <a:pt x="1237858" y="121371"/>
                </a:lnTo>
                <a:lnTo>
                  <a:pt x="1183374" y="90422"/>
                </a:lnTo>
                <a:lnTo>
                  <a:pt x="1126366" y="63662"/>
                </a:lnTo>
                <a:lnTo>
                  <a:pt x="1067043" y="41300"/>
                </a:lnTo>
                <a:lnTo>
                  <a:pt x="1005613" y="23544"/>
                </a:lnTo>
                <a:lnTo>
                  <a:pt x="942285" y="10603"/>
                </a:lnTo>
                <a:lnTo>
                  <a:pt x="877267" y="2685"/>
                </a:lnTo>
                <a:lnTo>
                  <a:pt x="810768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3423" y="1488947"/>
            <a:ext cx="3398520" cy="1923414"/>
          </a:xfrm>
          <a:custGeom>
            <a:avLst/>
            <a:gdLst/>
            <a:ahLst/>
            <a:cxnLst/>
            <a:rect l="l" t="t" r="r" b="b"/>
            <a:pathLst>
              <a:path w="3398520" h="1923414">
                <a:moveTo>
                  <a:pt x="2582833" y="858912"/>
                </a:moveTo>
                <a:lnTo>
                  <a:pt x="2074744" y="858912"/>
                </a:lnTo>
                <a:lnTo>
                  <a:pt x="2164853" y="863685"/>
                </a:lnTo>
                <a:lnTo>
                  <a:pt x="2253728" y="873965"/>
                </a:lnTo>
                <a:lnTo>
                  <a:pt x="2341095" y="889684"/>
                </a:lnTo>
                <a:lnTo>
                  <a:pt x="2426683" y="910775"/>
                </a:lnTo>
                <a:lnTo>
                  <a:pt x="2510220" y="937171"/>
                </a:lnTo>
                <a:lnTo>
                  <a:pt x="2591434" y="968803"/>
                </a:lnTo>
                <a:lnTo>
                  <a:pt x="2670054" y="1005605"/>
                </a:lnTo>
                <a:lnTo>
                  <a:pt x="2745808" y="1047508"/>
                </a:lnTo>
                <a:lnTo>
                  <a:pt x="2818423" y="1094445"/>
                </a:lnTo>
                <a:lnTo>
                  <a:pt x="2887627" y="1146349"/>
                </a:lnTo>
                <a:lnTo>
                  <a:pt x="2953150" y="1203152"/>
                </a:lnTo>
                <a:lnTo>
                  <a:pt x="3014719" y="1264786"/>
                </a:lnTo>
                <a:lnTo>
                  <a:pt x="3072063" y="1331185"/>
                </a:lnTo>
                <a:lnTo>
                  <a:pt x="3124909" y="1402280"/>
                </a:lnTo>
                <a:lnTo>
                  <a:pt x="3172985" y="1478004"/>
                </a:lnTo>
                <a:lnTo>
                  <a:pt x="3216021" y="1558289"/>
                </a:lnTo>
                <a:lnTo>
                  <a:pt x="3041802" y="1560956"/>
                </a:lnTo>
                <a:lnTo>
                  <a:pt x="3398520" y="1923288"/>
                </a:lnTo>
                <a:lnTo>
                  <a:pt x="3367956" y="1544571"/>
                </a:lnTo>
                <a:lnTo>
                  <a:pt x="3245995" y="1544571"/>
                </a:lnTo>
                <a:lnTo>
                  <a:pt x="3240960" y="1530732"/>
                </a:lnTo>
                <a:lnTo>
                  <a:pt x="3223723" y="1487452"/>
                </a:lnTo>
                <a:lnTo>
                  <a:pt x="3181010" y="1403830"/>
                </a:lnTo>
                <a:lnTo>
                  <a:pt x="3132989" y="1324674"/>
                </a:lnTo>
                <a:lnTo>
                  <a:pt x="3079953" y="1250076"/>
                </a:lnTo>
                <a:lnTo>
                  <a:pt x="3022198" y="1180127"/>
                </a:lnTo>
                <a:lnTo>
                  <a:pt x="2960017" y="1114921"/>
                </a:lnTo>
                <a:lnTo>
                  <a:pt x="2893706" y="1054547"/>
                </a:lnTo>
                <a:lnTo>
                  <a:pt x="2823560" y="999099"/>
                </a:lnTo>
                <a:lnTo>
                  <a:pt x="2749871" y="948667"/>
                </a:lnTo>
                <a:lnTo>
                  <a:pt x="2672866" y="903309"/>
                </a:lnTo>
                <a:lnTo>
                  <a:pt x="2593048" y="863222"/>
                </a:lnTo>
                <a:lnTo>
                  <a:pt x="2582833" y="858912"/>
                </a:lnTo>
                <a:close/>
              </a:path>
              <a:path w="3398520" h="1923414">
                <a:moveTo>
                  <a:pt x="849629" y="0"/>
                </a:moveTo>
                <a:lnTo>
                  <a:pt x="780063" y="2823"/>
                </a:lnTo>
                <a:lnTo>
                  <a:pt x="712024" y="11147"/>
                </a:lnTo>
                <a:lnTo>
                  <a:pt x="645734" y="24750"/>
                </a:lnTo>
                <a:lnTo>
                  <a:pt x="581412" y="43412"/>
                </a:lnTo>
                <a:lnTo>
                  <a:pt x="519279" y="66913"/>
                </a:lnTo>
                <a:lnTo>
                  <a:pt x="459556" y="95031"/>
                </a:lnTo>
                <a:lnTo>
                  <a:pt x="402463" y="127546"/>
                </a:lnTo>
                <a:lnTo>
                  <a:pt x="348221" y="164238"/>
                </a:lnTo>
                <a:lnTo>
                  <a:pt x="297051" y="204886"/>
                </a:lnTo>
                <a:lnTo>
                  <a:pt x="249174" y="249269"/>
                </a:lnTo>
                <a:lnTo>
                  <a:pt x="204809" y="297167"/>
                </a:lnTo>
                <a:lnTo>
                  <a:pt x="164177" y="348358"/>
                </a:lnTo>
                <a:lnTo>
                  <a:pt x="127499" y="402624"/>
                </a:lnTo>
                <a:lnTo>
                  <a:pt x="94997" y="459742"/>
                </a:lnTo>
                <a:lnTo>
                  <a:pt x="66889" y="519493"/>
                </a:lnTo>
                <a:lnTo>
                  <a:pt x="43397" y="581655"/>
                </a:lnTo>
                <a:lnTo>
                  <a:pt x="24741" y="646009"/>
                </a:lnTo>
                <a:lnTo>
                  <a:pt x="11143" y="712333"/>
                </a:lnTo>
                <a:lnTo>
                  <a:pt x="2822" y="780407"/>
                </a:lnTo>
                <a:lnTo>
                  <a:pt x="0" y="850011"/>
                </a:lnTo>
                <a:lnTo>
                  <a:pt x="1939" y="907947"/>
                </a:lnTo>
                <a:lnTo>
                  <a:pt x="7672" y="964821"/>
                </a:lnTo>
                <a:lnTo>
                  <a:pt x="17072" y="1020512"/>
                </a:lnTo>
                <a:lnTo>
                  <a:pt x="30014" y="1074895"/>
                </a:lnTo>
                <a:lnTo>
                  <a:pt x="46370" y="1127849"/>
                </a:lnTo>
                <a:lnTo>
                  <a:pt x="66015" y="1179251"/>
                </a:lnTo>
                <a:lnTo>
                  <a:pt x="88820" y="1228978"/>
                </a:lnTo>
                <a:lnTo>
                  <a:pt x="114661" y="1276907"/>
                </a:lnTo>
                <a:lnTo>
                  <a:pt x="143411" y="1322917"/>
                </a:lnTo>
                <a:lnTo>
                  <a:pt x="174942" y="1366885"/>
                </a:lnTo>
                <a:lnTo>
                  <a:pt x="209129" y="1408687"/>
                </a:lnTo>
                <a:lnTo>
                  <a:pt x="245845" y="1448202"/>
                </a:lnTo>
                <a:lnTo>
                  <a:pt x="284964" y="1485306"/>
                </a:lnTo>
                <a:lnTo>
                  <a:pt x="326359" y="1519878"/>
                </a:lnTo>
                <a:lnTo>
                  <a:pt x="369903" y="1551795"/>
                </a:lnTo>
                <a:lnTo>
                  <a:pt x="415470" y="1580933"/>
                </a:lnTo>
                <a:lnTo>
                  <a:pt x="462934" y="1607171"/>
                </a:lnTo>
                <a:lnTo>
                  <a:pt x="512169" y="1630386"/>
                </a:lnTo>
                <a:lnTo>
                  <a:pt x="563047" y="1650455"/>
                </a:lnTo>
                <a:lnTo>
                  <a:pt x="615441" y="1667255"/>
                </a:lnTo>
                <a:lnTo>
                  <a:pt x="615441" y="1669923"/>
                </a:lnTo>
                <a:lnTo>
                  <a:pt x="680847" y="1686305"/>
                </a:lnTo>
                <a:lnTo>
                  <a:pt x="683513" y="1686305"/>
                </a:lnTo>
                <a:lnTo>
                  <a:pt x="683513" y="1683512"/>
                </a:lnTo>
                <a:lnTo>
                  <a:pt x="684957" y="1683512"/>
                </a:lnTo>
                <a:lnTo>
                  <a:pt x="705527" y="1643698"/>
                </a:lnTo>
                <a:lnTo>
                  <a:pt x="729073" y="1601710"/>
                </a:lnTo>
                <a:lnTo>
                  <a:pt x="754130" y="1560387"/>
                </a:lnTo>
                <a:lnTo>
                  <a:pt x="780679" y="1519776"/>
                </a:lnTo>
                <a:lnTo>
                  <a:pt x="808698" y="1479925"/>
                </a:lnTo>
                <a:lnTo>
                  <a:pt x="838167" y="1440879"/>
                </a:lnTo>
                <a:lnTo>
                  <a:pt x="869066" y="1402687"/>
                </a:lnTo>
                <a:lnTo>
                  <a:pt x="901374" y="1365396"/>
                </a:lnTo>
                <a:lnTo>
                  <a:pt x="935071" y="1329051"/>
                </a:lnTo>
                <a:lnTo>
                  <a:pt x="970137" y="1293701"/>
                </a:lnTo>
                <a:lnTo>
                  <a:pt x="1006550" y="1259392"/>
                </a:lnTo>
                <a:lnTo>
                  <a:pt x="1044290" y="1226170"/>
                </a:lnTo>
                <a:lnTo>
                  <a:pt x="1083337" y="1194084"/>
                </a:lnTo>
                <a:lnTo>
                  <a:pt x="1123671" y="1163180"/>
                </a:lnTo>
                <a:lnTo>
                  <a:pt x="1165270" y="1133504"/>
                </a:lnTo>
                <a:lnTo>
                  <a:pt x="1208115" y="1105105"/>
                </a:lnTo>
                <a:lnTo>
                  <a:pt x="1252185" y="1078028"/>
                </a:lnTo>
                <a:lnTo>
                  <a:pt x="1297459" y="1052321"/>
                </a:lnTo>
                <a:lnTo>
                  <a:pt x="1343917" y="1028031"/>
                </a:lnTo>
                <a:lnTo>
                  <a:pt x="1391539" y="1005204"/>
                </a:lnTo>
                <a:lnTo>
                  <a:pt x="1445985" y="980983"/>
                </a:lnTo>
                <a:lnTo>
                  <a:pt x="1496307" y="960417"/>
                </a:lnTo>
                <a:lnTo>
                  <a:pt x="1542148" y="943247"/>
                </a:lnTo>
                <a:lnTo>
                  <a:pt x="1583148" y="929212"/>
                </a:lnTo>
                <a:lnTo>
                  <a:pt x="1634786" y="913467"/>
                </a:lnTo>
                <a:lnTo>
                  <a:pt x="1673512" y="903309"/>
                </a:lnTo>
                <a:lnTo>
                  <a:pt x="1707388" y="896238"/>
                </a:lnTo>
                <a:lnTo>
                  <a:pt x="1799720" y="878309"/>
                </a:lnTo>
                <a:lnTo>
                  <a:pt x="1891905" y="866156"/>
                </a:lnTo>
                <a:lnTo>
                  <a:pt x="1983670" y="859713"/>
                </a:lnTo>
                <a:lnTo>
                  <a:pt x="2582833" y="858912"/>
                </a:lnTo>
                <a:lnTo>
                  <a:pt x="2510503" y="828392"/>
                </a:lnTo>
                <a:lnTo>
                  <a:pt x="2425594" y="798946"/>
                </a:lnTo>
                <a:lnTo>
                  <a:pt x="2338617" y="774976"/>
                </a:lnTo>
                <a:lnTo>
                  <a:pt x="2306045" y="768223"/>
                </a:lnTo>
                <a:lnTo>
                  <a:pt x="1696592" y="768223"/>
                </a:lnTo>
                <a:lnTo>
                  <a:pt x="1687681" y="704387"/>
                </a:lnTo>
                <a:lnTo>
                  <a:pt x="1674174" y="642124"/>
                </a:lnTo>
                <a:lnTo>
                  <a:pt x="1656249" y="581618"/>
                </a:lnTo>
                <a:lnTo>
                  <a:pt x="1634087" y="523053"/>
                </a:lnTo>
                <a:lnTo>
                  <a:pt x="1607867" y="466611"/>
                </a:lnTo>
                <a:lnTo>
                  <a:pt x="1577769" y="412479"/>
                </a:lnTo>
                <a:lnTo>
                  <a:pt x="1543971" y="360838"/>
                </a:lnTo>
                <a:lnTo>
                  <a:pt x="1506653" y="311874"/>
                </a:lnTo>
                <a:lnTo>
                  <a:pt x="1465996" y="265770"/>
                </a:lnTo>
                <a:lnTo>
                  <a:pt x="1422177" y="222710"/>
                </a:lnTo>
                <a:lnTo>
                  <a:pt x="1375377" y="182878"/>
                </a:lnTo>
                <a:lnTo>
                  <a:pt x="1325776" y="146458"/>
                </a:lnTo>
                <a:lnTo>
                  <a:pt x="1273552" y="113634"/>
                </a:lnTo>
                <a:lnTo>
                  <a:pt x="1218885" y="84590"/>
                </a:lnTo>
                <a:lnTo>
                  <a:pt x="1161954" y="59509"/>
                </a:lnTo>
                <a:lnTo>
                  <a:pt x="1102940" y="38576"/>
                </a:lnTo>
                <a:lnTo>
                  <a:pt x="1042020" y="21975"/>
                </a:lnTo>
                <a:lnTo>
                  <a:pt x="979376" y="9889"/>
                </a:lnTo>
                <a:lnTo>
                  <a:pt x="915186" y="2502"/>
                </a:lnTo>
                <a:lnTo>
                  <a:pt x="849629" y="0"/>
                </a:lnTo>
                <a:close/>
              </a:path>
              <a:path w="3398520" h="1923414">
                <a:moveTo>
                  <a:pt x="684957" y="1683512"/>
                </a:moveTo>
                <a:lnTo>
                  <a:pt x="683513" y="1683512"/>
                </a:lnTo>
                <a:lnTo>
                  <a:pt x="683513" y="1686305"/>
                </a:lnTo>
                <a:lnTo>
                  <a:pt x="684957" y="1683512"/>
                </a:lnTo>
                <a:close/>
              </a:path>
              <a:path w="3398520" h="1923414">
                <a:moveTo>
                  <a:pt x="3357631" y="1416621"/>
                </a:moveTo>
                <a:lnTo>
                  <a:pt x="3245995" y="1544571"/>
                </a:lnTo>
                <a:lnTo>
                  <a:pt x="3367956" y="1544571"/>
                </a:lnTo>
                <a:lnTo>
                  <a:pt x="3357631" y="1416621"/>
                </a:lnTo>
                <a:close/>
              </a:path>
              <a:path w="3398520" h="1923414">
                <a:moveTo>
                  <a:pt x="1975911" y="735691"/>
                </a:moveTo>
                <a:lnTo>
                  <a:pt x="1883008" y="740478"/>
                </a:lnTo>
                <a:lnTo>
                  <a:pt x="1789804" y="751291"/>
                </a:lnTo>
                <a:lnTo>
                  <a:pt x="1696592" y="768223"/>
                </a:lnTo>
                <a:lnTo>
                  <a:pt x="2306045" y="768223"/>
                </a:lnTo>
                <a:lnTo>
                  <a:pt x="2249865" y="756574"/>
                </a:lnTo>
                <a:lnTo>
                  <a:pt x="2159634" y="743831"/>
                </a:lnTo>
                <a:lnTo>
                  <a:pt x="2068218" y="736840"/>
                </a:lnTo>
                <a:lnTo>
                  <a:pt x="1975911" y="735691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2135" y="1522475"/>
            <a:ext cx="1917700" cy="3401695"/>
          </a:xfrm>
          <a:custGeom>
            <a:avLst/>
            <a:gdLst/>
            <a:ahLst/>
            <a:cxnLst/>
            <a:rect l="l" t="t" r="r" b="b"/>
            <a:pathLst>
              <a:path w="1917700" h="3401695">
                <a:moveTo>
                  <a:pt x="362204" y="3044850"/>
                </a:moveTo>
                <a:lnTo>
                  <a:pt x="0" y="3401568"/>
                </a:lnTo>
                <a:lnTo>
                  <a:pt x="506539" y="3360679"/>
                </a:lnTo>
                <a:lnTo>
                  <a:pt x="375935" y="3246387"/>
                </a:lnTo>
                <a:lnTo>
                  <a:pt x="401021" y="3237167"/>
                </a:lnTo>
                <a:lnTo>
                  <a:pt x="411074" y="3233280"/>
                </a:lnTo>
                <a:lnTo>
                  <a:pt x="421282" y="3229087"/>
                </a:lnTo>
                <a:lnTo>
                  <a:pt x="433006" y="3223999"/>
                </a:lnTo>
                <a:lnTo>
                  <a:pt x="442785" y="3219069"/>
                </a:lnTo>
                <a:lnTo>
                  <a:pt x="364997" y="3219069"/>
                </a:lnTo>
                <a:lnTo>
                  <a:pt x="362204" y="3044850"/>
                </a:lnTo>
                <a:close/>
              </a:path>
              <a:path w="1917700" h="3401695">
                <a:moveTo>
                  <a:pt x="1067689" y="0"/>
                </a:moveTo>
                <a:lnTo>
                  <a:pt x="1009753" y="2301"/>
                </a:lnTo>
                <a:lnTo>
                  <a:pt x="952881" y="8326"/>
                </a:lnTo>
                <a:lnTo>
                  <a:pt x="897195" y="17956"/>
                </a:lnTo>
                <a:lnTo>
                  <a:pt x="842817" y="31073"/>
                </a:lnTo>
                <a:lnTo>
                  <a:pt x="789870" y="47557"/>
                </a:lnTo>
                <a:lnTo>
                  <a:pt x="738476" y="67290"/>
                </a:lnTo>
                <a:lnTo>
                  <a:pt x="688757" y="90154"/>
                </a:lnTo>
                <a:lnTo>
                  <a:pt x="640836" y="116029"/>
                </a:lnTo>
                <a:lnTo>
                  <a:pt x="594836" y="144797"/>
                </a:lnTo>
                <a:lnTo>
                  <a:pt x="550878" y="176339"/>
                </a:lnTo>
                <a:lnTo>
                  <a:pt x="509085" y="210537"/>
                </a:lnTo>
                <a:lnTo>
                  <a:pt x="469579" y="247272"/>
                </a:lnTo>
                <a:lnTo>
                  <a:pt x="432484" y="286424"/>
                </a:lnTo>
                <a:lnTo>
                  <a:pt x="397920" y="327877"/>
                </a:lnTo>
                <a:lnTo>
                  <a:pt x="366012" y="371510"/>
                </a:lnTo>
                <a:lnTo>
                  <a:pt x="336880" y="417206"/>
                </a:lnTo>
                <a:lnTo>
                  <a:pt x="310647" y="464845"/>
                </a:lnTo>
                <a:lnTo>
                  <a:pt x="287437" y="514308"/>
                </a:lnTo>
                <a:lnTo>
                  <a:pt x="267370" y="565478"/>
                </a:lnTo>
                <a:lnTo>
                  <a:pt x="250570" y="618236"/>
                </a:lnTo>
                <a:lnTo>
                  <a:pt x="234187" y="683640"/>
                </a:lnTo>
                <a:lnTo>
                  <a:pt x="234187" y="686308"/>
                </a:lnTo>
                <a:lnTo>
                  <a:pt x="276776" y="708321"/>
                </a:lnTo>
                <a:lnTo>
                  <a:pt x="318711" y="731867"/>
                </a:lnTo>
                <a:lnTo>
                  <a:pt x="359953" y="756925"/>
                </a:lnTo>
                <a:lnTo>
                  <a:pt x="400460" y="783474"/>
                </a:lnTo>
                <a:lnTo>
                  <a:pt x="440191" y="811494"/>
                </a:lnTo>
                <a:lnTo>
                  <a:pt x="479106" y="840965"/>
                </a:lnTo>
                <a:lnTo>
                  <a:pt x="517163" y="871866"/>
                </a:lnTo>
                <a:lnTo>
                  <a:pt x="554321" y="904177"/>
                </a:lnTo>
                <a:lnTo>
                  <a:pt x="590539" y="937877"/>
                </a:lnTo>
                <a:lnTo>
                  <a:pt x="625776" y="972947"/>
                </a:lnTo>
                <a:lnTo>
                  <a:pt x="659991" y="1009365"/>
                </a:lnTo>
                <a:lnTo>
                  <a:pt x="693143" y="1047111"/>
                </a:lnTo>
                <a:lnTo>
                  <a:pt x="725191" y="1086166"/>
                </a:lnTo>
                <a:lnTo>
                  <a:pt x="756094" y="1126508"/>
                </a:lnTo>
                <a:lnTo>
                  <a:pt x="785810" y="1168118"/>
                </a:lnTo>
                <a:lnTo>
                  <a:pt x="814299" y="1210974"/>
                </a:lnTo>
                <a:lnTo>
                  <a:pt x="841520" y="1255057"/>
                </a:lnTo>
                <a:lnTo>
                  <a:pt x="867431" y="1300345"/>
                </a:lnTo>
                <a:lnTo>
                  <a:pt x="891992" y="1346820"/>
                </a:lnTo>
                <a:lnTo>
                  <a:pt x="915162" y="1394460"/>
                </a:lnTo>
                <a:lnTo>
                  <a:pt x="939383" y="1448148"/>
                </a:lnTo>
                <a:lnTo>
                  <a:pt x="959949" y="1497866"/>
                </a:lnTo>
                <a:lnTo>
                  <a:pt x="977119" y="1543237"/>
                </a:lnTo>
                <a:lnTo>
                  <a:pt x="991154" y="1583887"/>
                </a:lnTo>
                <a:lnTo>
                  <a:pt x="1006927" y="1635287"/>
                </a:lnTo>
                <a:lnTo>
                  <a:pt x="1017057" y="1673758"/>
                </a:lnTo>
                <a:lnTo>
                  <a:pt x="1024128" y="1707641"/>
                </a:lnTo>
                <a:lnTo>
                  <a:pt x="1042058" y="1800355"/>
                </a:lnTo>
                <a:lnTo>
                  <a:pt x="1054216" y="1892882"/>
                </a:lnTo>
                <a:lnTo>
                  <a:pt x="1060670" y="1984954"/>
                </a:lnTo>
                <a:lnTo>
                  <a:pt x="1061490" y="2076300"/>
                </a:lnTo>
                <a:lnTo>
                  <a:pt x="1056745" y="2166651"/>
                </a:lnTo>
                <a:lnTo>
                  <a:pt x="1046504" y="2255737"/>
                </a:lnTo>
                <a:lnTo>
                  <a:pt x="1030837" y="2343289"/>
                </a:lnTo>
                <a:lnTo>
                  <a:pt x="1009814" y="2429036"/>
                </a:lnTo>
                <a:lnTo>
                  <a:pt x="983504" y="2512709"/>
                </a:lnTo>
                <a:lnTo>
                  <a:pt x="951976" y="2594038"/>
                </a:lnTo>
                <a:lnTo>
                  <a:pt x="915299" y="2672753"/>
                </a:lnTo>
                <a:lnTo>
                  <a:pt x="873544" y="2748585"/>
                </a:lnTo>
                <a:lnTo>
                  <a:pt x="826780" y="2821264"/>
                </a:lnTo>
                <a:lnTo>
                  <a:pt x="775075" y="2890520"/>
                </a:lnTo>
                <a:lnTo>
                  <a:pt x="718500" y="2956083"/>
                </a:lnTo>
                <a:lnTo>
                  <a:pt x="657124" y="3017684"/>
                </a:lnTo>
                <a:lnTo>
                  <a:pt x="591016" y="3075053"/>
                </a:lnTo>
                <a:lnTo>
                  <a:pt x="520246" y="3127920"/>
                </a:lnTo>
                <a:lnTo>
                  <a:pt x="444884" y="3176015"/>
                </a:lnTo>
                <a:lnTo>
                  <a:pt x="364997" y="3219069"/>
                </a:lnTo>
                <a:lnTo>
                  <a:pt x="442785" y="3219069"/>
                </a:lnTo>
                <a:lnTo>
                  <a:pt x="516976" y="3181661"/>
                </a:lnTo>
                <a:lnTo>
                  <a:pt x="596407" y="3133938"/>
                </a:lnTo>
                <a:lnTo>
                  <a:pt x="671214" y="3081129"/>
                </a:lnTo>
                <a:lnTo>
                  <a:pt x="741310" y="3023535"/>
                </a:lnTo>
                <a:lnTo>
                  <a:pt x="806609" y="2961457"/>
                </a:lnTo>
                <a:lnTo>
                  <a:pt x="867027" y="2895197"/>
                </a:lnTo>
                <a:lnTo>
                  <a:pt x="922476" y="2825054"/>
                </a:lnTo>
                <a:lnTo>
                  <a:pt x="972871" y="2751329"/>
                </a:lnTo>
                <a:lnTo>
                  <a:pt x="1018126" y="2674323"/>
                </a:lnTo>
                <a:lnTo>
                  <a:pt x="1058156" y="2594337"/>
                </a:lnTo>
                <a:lnTo>
                  <a:pt x="1092873" y="2511671"/>
                </a:lnTo>
                <a:lnTo>
                  <a:pt x="1122194" y="2426627"/>
                </a:lnTo>
                <a:lnTo>
                  <a:pt x="1146031" y="2339504"/>
                </a:lnTo>
                <a:lnTo>
                  <a:pt x="1164299" y="2250604"/>
                </a:lnTo>
                <a:lnTo>
                  <a:pt x="1176911" y="2160227"/>
                </a:lnTo>
                <a:lnTo>
                  <a:pt x="1183783" y="2068675"/>
                </a:lnTo>
                <a:lnTo>
                  <a:pt x="1184828" y="1976247"/>
                </a:lnTo>
                <a:lnTo>
                  <a:pt x="1179961" y="1883245"/>
                </a:lnTo>
                <a:lnTo>
                  <a:pt x="1169094" y="1789969"/>
                </a:lnTo>
                <a:lnTo>
                  <a:pt x="1152143" y="1696720"/>
                </a:lnTo>
                <a:lnTo>
                  <a:pt x="1215978" y="1688187"/>
                </a:lnTo>
                <a:lnTo>
                  <a:pt x="1278235" y="1674980"/>
                </a:lnTo>
                <a:lnTo>
                  <a:pt x="1338731" y="1657285"/>
                </a:lnTo>
                <a:lnTo>
                  <a:pt x="1397279" y="1635287"/>
                </a:lnTo>
                <a:lnTo>
                  <a:pt x="1453693" y="1609173"/>
                </a:lnTo>
                <a:lnTo>
                  <a:pt x="1507788" y="1579128"/>
                </a:lnTo>
                <a:lnTo>
                  <a:pt x="1559378" y="1545337"/>
                </a:lnTo>
                <a:lnTo>
                  <a:pt x="1608277" y="1507987"/>
                </a:lnTo>
                <a:lnTo>
                  <a:pt x="1654299" y="1467264"/>
                </a:lnTo>
                <a:lnTo>
                  <a:pt x="1697259" y="1423352"/>
                </a:lnTo>
                <a:lnTo>
                  <a:pt x="1736971" y="1376438"/>
                </a:lnTo>
                <a:lnTo>
                  <a:pt x="1773250" y="1326708"/>
                </a:lnTo>
                <a:lnTo>
                  <a:pt x="1805909" y="1274346"/>
                </a:lnTo>
                <a:lnTo>
                  <a:pt x="1834762" y="1219540"/>
                </a:lnTo>
                <a:lnTo>
                  <a:pt x="1859625" y="1162474"/>
                </a:lnTo>
                <a:lnTo>
                  <a:pt x="1880311" y="1103335"/>
                </a:lnTo>
                <a:lnTo>
                  <a:pt x="1896634" y="1042308"/>
                </a:lnTo>
                <a:lnTo>
                  <a:pt x="1908409" y="979578"/>
                </a:lnTo>
                <a:lnTo>
                  <a:pt x="1915451" y="915333"/>
                </a:lnTo>
                <a:lnTo>
                  <a:pt x="1917572" y="849757"/>
                </a:lnTo>
                <a:lnTo>
                  <a:pt x="1914749" y="780172"/>
                </a:lnTo>
                <a:lnTo>
                  <a:pt x="1906425" y="712117"/>
                </a:lnTo>
                <a:lnTo>
                  <a:pt x="1892822" y="645812"/>
                </a:lnTo>
                <a:lnTo>
                  <a:pt x="1874161" y="581477"/>
                </a:lnTo>
                <a:lnTo>
                  <a:pt x="1850661" y="519332"/>
                </a:lnTo>
                <a:lnTo>
                  <a:pt x="1822545" y="459599"/>
                </a:lnTo>
                <a:lnTo>
                  <a:pt x="1790031" y="402498"/>
                </a:lnTo>
                <a:lnTo>
                  <a:pt x="1753342" y="348249"/>
                </a:lnTo>
                <a:lnTo>
                  <a:pt x="1712698" y="297072"/>
                </a:lnTo>
                <a:lnTo>
                  <a:pt x="1668319" y="249189"/>
                </a:lnTo>
                <a:lnTo>
                  <a:pt x="1620427" y="204820"/>
                </a:lnTo>
                <a:lnTo>
                  <a:pt x="1569241" y="164185"/>
                </a:lnTo>
                <a:lnTo>
                  <a:pt x="1514983" y="127505"/>
                </a:lnTo>
                <a:lnTo>
                  <a:pt x="1457873" y="95000"/>
                </a:lnTo>
                <a:lnTo>
                  <a:pt x="1398133" y="66891"/>
                </a:lnTo>
                <a:lnTo>
                  <a:pt x="1335982" y="43398"/>
                </a:lnTo>
                <a:lnTo>
                  <a:pt x="1271641" y="24742"/>
                </a:lnTo>
                <a:lnTo>
                  <a:pt x="1205331" y="11143"/>
                </a:lnTo>
                <a:lnTo>
                  <a:pt x="1137274" y="2822"/>
                </a:lnTo>
                <a:lnTo>
                  <a:pt x="106768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0328" y="4224528"/>
            <a:ext cx="3437890" cy="1814830"/>
          </a:xfrm>
          <a:custGeom>
            <a:avLst/>
            <a:gdLst/>
            <a:ahLst/>
            <a:cxnLst/>
            <a:rect l="l" t="t" r="r" b="b"/>
            <a:pathLst>
              <a:path w="3437890" h="1814829">
                <a:moveTo>
                  <a:pt x="3429205" y="1084199"/>
                </a:moveTo>
                <a:lnTo>
                  <a:pt x="1747266" y="1084199"/>
                </a:lnTo>
                <a:lnTo>
                  <a:pt x="1758576" y="1147531"/>
                </a:lnTo>
                <a:lnTo>
                  <a:pt x="1774435" y="1209093"/>
                </a:lnTo>
                <a:lnTo>
                  <a:pt x="1794657" y="1268710"/>
                </a:lnTo>
                <a:lnTo>
                  <a:pt x="1819052" y="1326206"/>
                </a:lnTo>
                <a:lnTo>
                  <a:pt x="1847433" y="1381404"/>
                </a:lnTo>
                <a:lnTo>
                  <a:pt x="1879611" y="1434131"/>
                </a:lnTo>
                <a:lnTo>
                  <a:pt x="1915399" y="1484209"/>
                </a:lnTo>
                <a:lnTo>
                  <a:pt x="1954609" y="1531463"/>
                </a:lnTo>
                <a:lnTo>
                  <a:pt x="1997052" y="1575718"/>
                </a:lnTo>
                <a:lnTo>
                  <a:pt x="2042541" y="1616797"/>
                </a:lnTo>
                <a:lnTo>
                  <a:pt x="2090887" y="1654525"/>
                </a:lnTo>
                <a:lnTo>
                  <a:pt x="2141902" y="1688727"/>
                </a:lnTo>
                <a:lnTo>
                  <a:pt x="2195399" y="1719226"/>
                </a:lnTo>
                <a:lnTo>
                  <a:pt x="2251190" y="1745847"/>
                </a:lnTo>
                <a:lnTo>
                  <a:pt x="2309086" y="1768414"/>
                </a:lnTo>
                <a:lnTo>
                  <a:pt x="2368899" y="1786752"/>
                </a:lnTo>
                <a:lnTo>
                  <a:pt x="2430442" y="1800685"/>
                </a:lnTo>
                <a:lnTo>
                  <a:pt x="2493526" y="1810037"/>
                </a:lnTo>
                <a:lnTo>
                  <a:pt x="2557963" y="1814633"/>
                </a:lnTo>
                <a:lnTo>
                  <a:pt x="2623566" y="1814296"/>
                </a:lnTo>
                <a:lnTo>
                  <a:pt x="2692973" y="1808655"/>
                </a:lnTo>
                <a:lnTo>
                  <a:pt x="2760620" y="1797599"/>
                </a:lnTo>
                <a:lnTo>
                  <a:pt x="2826296" y="1781353"/>
                </a:lnTo>
                <a:lnTo>
                  <a:pt x="2889790" y="1760143"/>
                </a:lnTo>
                <a:lnTo>
                  <a:pt x="2950892" y="1734193"/>
                </a:lnTo>
                <a:lnTo>
                  <a:pt x="3009392" y="1703727"/>
                </a:lnTo>
                <a:lnTo>
                  <a:pt x="3065079" y="1668971"/>
                </a:lnTo>
                <a:lnTo>
                  <a:pt x="3117744" y="1630150"/>
                </a:lnTo>
                <a:lnTo>
                  <a:pt x="3167175" y="1587488"/>
                </a:lnTo>
                <a:lnTo>
                  <a:pt x="3213163" y="1541210"/>
                </a:lnTo>
                <a:lnTo>
                  <a:pt x="3255497" y="1491540"/>
                </a:lnTo>
                <a:lnTo>
                  <a:pt x="3293967" y="1438704"/>
                </a:lnTo>
                <a:lnTo>
                  <a:pt x="3328363" y="1382927"/>
                </a:lnTo>
                <a:lnTo>
                  <a:pt x="3358473" y="1324433"/>
                </a:lnTo>
                <a:lnTo>
                  <a:pt x="3384089" y="1263447"/>
                </a:lnTo>
                <a:lnTo>
                  <a:pt x="3405000" y="1200194"/>
                </a:lnTo>
                <a:lnTo>
                  <a:pt x="3420994" y="1134898"/>
                </a:lnTo>
                <a:lnTo>
                  <a:pt x="3429205" y="1084199"/>
                </a:lnTo>
                <a:close/>
              </a:path>
              <a:path w="3437890" h="1814829">
                <a:moveTo>
                  <a:pt x="204059" y="370463"/>
                </a:moveTo>
                <a:lnTo>
                  <a:pt x="168779" y="370463"/>
                </a:lnTo>
                <a:lnTo>
                  <a:pt x="173871" y="384536"/>
                </a:lnTo>
                <a:lnTo>
                  <a:pt x="193452" y="427057"/>
                </a:lnTo>
                <a:lnTo>
                  <a:pt x="239358" y="508995"/>
                </a:lnTo>
                <a:lnTo>
                  <a:pt x="290399" y="586231"/>
                </a:lnTo>
                <a:lnTo>
                  <a:pt x="346277" y="658686"/>
                </a:lnTo>
                <a:lnTo>
                  <a:pt x="406694" y="726284"/>
                </a:lnTo>
                <a:lnTo>
                  <a:pt x="471351" y="788947"/>
                </a:lnTo>
                <a:lnTo>
                  <a:pt x="539951" y="846597"/>
                </a:lnTo>
                <a:lnTo>
                  <a:pt x="612195" y="899159"/>
                </a:lnTo>
                <a:lnTo>
                  <a:pt x="687784" y="946554"/>
                </a:lnTo>
                <a:lnTo>
                  <a:pt x="766421" y="988705"/>
                </a:lnTo>
                <a:lnTo>
                  <a:pt x="847808" y="1025535"/>
                </a:lnTo>
                <a:lnTo>
                  <a:pt x="931645" y="1056967"/>
                </a:lnTo>
                <a:lnTo>
                  <a:pt x="1017635" y="1082924"/>
                </a:lnTo>
                <a:lnTo>
                  <a:pt x="1105480" y="1103328"/>
                </a:lnTo>
                <a:lnTo>
                  <a:pt x="1194881" y="1118102"/>
                </a:lnTo>
                <a:lnTo>
                  <a:pt x="1285540" y="1127169"/>
                </a:lnTo>
                <a:lnTo>
                  <a:pt x="1377158" y="1130453"/>
                </a:lnTo>
                <a:lnTo>
                  <a:pt x="1469438" y="1127874"/>
                </a:lnTo>
                <a:lnTo>
                  <a:pt x="1562082" y="1119357"/>
                </a:lnTo>
                <a:lnTo>
                  <a:pt x="1654790" y="1104824"/>
                </a:lnTo>
                <a:lnTo>
                  <a:pt x="1747266" y="1084199"/>
                </a:lnTo>
                <a:lnTo>
                  <a:pt x="3429205" y="1084199"/>
                </a:lnTo>
                <a:lnTo>
                  <a:pt x="3431863" y="1067785"/>
                </a:lnTo>
                <a:lnTo>
                  <a:pt x="3436666" y="1008142"/>
                </a:lnTo>
                <a:lnTo>
                  <a:pt x="1365377" y="1008142"/>
                </a:lnTo>
                <a:lnTo>
                  <a:pt x="1275203" y="1006969"/>
                </a:lnTo>
                <a:lnTo>
                  <a:pt x="1186049" y="1000249"/>
                </a:lnTo>
                <a:lnTo>
                  <a:pt x="1098185" y="988041"/>
                </a:lnTo>
                <a:lnTo>
                  <a:pt x="1011880" y="970404"/>
                </a:lnTo>
                <a:lnTo>
                  <a:pt x="927404" y="947399"/>
                </a:lnTo>
                <a:lnTo>
                  <a:pt x="845026" y="919083"/>
                </a:lnTo>
                <a:lnTo>
                  <a:pt x="765016" y="885515"/>
                </a:lnTo>
                <a:lnTo>
                  <a:pt x="687644" y="846756"/>
                </a:lnTo>
                <a:lnTo>
                  <a:pt x="613178" y="802864"/>
                </a:lnTo>
                <a:lnTo>
                  <a:pt x="541889" y="753899"/>
                </a:lnTo>
                <a:lnTo>
                  <a:pt x="474047" y="699918"/>
                </a:lnTo>
                <a:lnTo>
                  <a:pt x="409920" y="640983"/>
                </a:lnTo>
                <a:lnTo>
                  <a:pt x="349778" y="577151"/>
                </a:lnTo>
                <a:lnTo>
                  <a:pt x="293891" y="508482"/>
                </a:lnTo>
                <a:lnTo>
                  <a:pt x="242529" y="435035"/>
                </a:lnTo>
                <a:lnTo>
                  <a:pt x="204059" y="370463"/>
                </a:lnTo>
                <a:close/>
              </a:path>
              <a:path w="3437890" h="1814829">
                <a:moveTo>
                  <a:pt x="2721610" y="125349"/>
                </a:moveTo>
                <a:lnTo>
                  <a:pt x="2718816" y="125349"/>
                </a:lnTo>
                <a:lnTo>
                  <a:pt x="2698839" y="168795"/>
                </a:lnTo>
                <a:lnTo>
                  <a:pt x="2677288" y="211665"/>
                </a:lnTo>
                <a:lnTo>
                  <a:pt x="2654182" y="253914"/>
                </a:lnTo>
                <a:lnTo>
                  <a:pt x="2629538" y="295497"/>
                </a:lnTo>
                <a:lnTo>
                  <a:pt x="2603374" y="336369"/>
                </a:lnTo>
                <a:lnTo>
                  <a:pt x="2575711" y="376485"/>
                </a:lnTo>
                <a:lnTo>
                  <a:pt x="2546562" y="415804"/>
                </a:lnTo>
                <a:lnTo>
                  <a:pt x="2515955" y="454270"/>
                </a:lnTo>
                <a:lnTo>
                  <a:pt x="2483899" y="491850"/>
                </a:lnTo>
                <a:lnTo>
                  <a:pt x="2450417" y="528494"/>
                </a:lnTo>
                <a:lnTo>
                  <a:pt x="2415526" y="564158"/>
                </a:lnTo>
                <a:lnTo>
                  <a:pt x="2379244" y="598797"/>
                </a:lnTo>
                <a:lnTo>
                  <a:pt x="2341590" y="632367"/>
                </a:lnTo>
                <a:lnTo>
                  <a:pt x="2302583" y="664821"/>
                </a:lnTo>
                <a:lnTo>
                  <a:pt x="2262241" y="696116"/>
                </a:lnTo>
                <a:lnTo>
                  <a:pt x="2220467" y="726284"/>
                </a:lnTo>
                <a:lnTo>
                  <a:pt x="2177624" y="755048"/>
                </a:lnTo>
                <a:lnTo>
                  <a:pt x="2133386" y="782595"/>
                </a:lnTo>
                <a:lnTo>
                  <a:pt x="2087886" y="808803"/>
                </a:lnTo>
                <a:lnTo>
                  <a:pt x="2041144" y="833628"/>
                </a:lnTo>
                <a:lnTo>
                  <a:pt x="1988246" y="860236"/>
                </a:lnTo>
                <a:lnTo>
                  <a:pt x="1939163" y="882998"/>
                </a:lnTo>
                <a:lnTo>
                  <a:pt x="1894285" y="902161"/>
                </a:lnTo>
                <a:lnTo>
                  <a:pt x="1854006" y="917970"/>
                </a:lnTo>
                <a:lnTo>
                  <a:pt x="1803069" y="935934"/>
                </a:lnTo>
                <a:lnTo>
                  <a:pt x="1764687" y="947737"/>
                </a:lnTo>
                <a:lnTo>
                  <a:pt x="1730882" y="956183"/>
                </a:lnTo>
                <a:lnTo>
                  <a:pt x="1639324" y="977788"/>
                </a:lnTo>
                <a:lnTo>
                  <a:pt x="1547707" y="993611"/>
                </a:lnTo>
                <a:lnTo>
                  <a:pt x="1456301" y="1003709"/>
                </a:lnTo>
                <a:lnTo>
                  <a:pt x="1365377" y="1008142"/>
                </a:lnTo>
                <a:lnTo>
                  <a:pt x="3436666" y="1008142"/>
                </a:lnTo>
                <a:lnTo>
                  <a:pt x="3437301" y="1000249"/>
                </a:lnTo>
                <a:lnTo>
                  <a:pt x="3437381" y="929005"/>
                </a:lnTo>
                <a:lnTo>
                  <a:pt x="3433027" y="871529"/>
                </a:lnTo>
                <a:lnTo>
                  <a:pt x="3424962" y="815232"/>
                </a:lnTo>
                <a:lnTo>
                  <a:pt x="3413314" y="760235"/>
                </a:lnTo>
                <a:lnTo>
                  <a:pt x="3398209" y="706654"/>
                </a:lnTo>
                <a:lnTo>
                  <a:pt x="3379773" y="654609"/>
                </a:lnTo>
                <a:lnTo>
                  <a:pt x="3358134" y="604219"/>
                </a:lnTo>
                <a:lnTo>
                  <a:pt x="3333418" y="555602"/>
                </a:lnTo>
                <a:lnTo>
                  <a:pt x="3305751" y="508876"/>
                </a:lnTo>
                <a:lnTo>
                  <a:pt x="3275260" y="464162"/>
                </a:lnTo>
                <a:lnTo>
                  <a:pt x="3242071" y="421576"/>
                </a:lnTo>
                <a:lnTo>
                  <a:pt x="3206312" y="381238"/>
                </a:lnTo>
                <a:lnTo>
                  <a:pt x="3168109" y="343267"/>
                </a:lnTo>
                <a:lnTo>
                  <a:pt x="3127588" y="307781"/>
                </a:lnTo>
                <a:lnTo>
                  <a:pt x="3084876" y="274900"/>
                </a:lnTo>
                <a:lnTo>
                  <a:pt x="3040100" y="244740"/>
                </a:lnTo>
                <a:lnTo>
                  <a:pt x="2993385" y="217422"/>
                </a:lnTo>
                <a:lnTo>
                  <a:pt x="2944860" y="193065"/>
                </a:lnTo>
                <a:lnTo>
                  <a:pt x="2894650" y="171785"/>
                </a:lnTo>
                <a:lnTo>
                  <a:pt x="2842881" y="153703"/>
                </a:lnTo>
                <a:lnTo>
                  <a:pt x="2789681" y="138938"/>
                </a:lnTo>
                <a:lnTo>
                  <a:pt x="2740782" y="128043"/>
                </a:lnTo>
                <a:lnTo>
                  <a:pt x="2727816" y="126089"/>
                </a:lnTo>
                <a:lnTo>
                  <a:pt x="2721610" y="125349"/>
                </a:lnTo>
                <a:close/>
              </a:path>
              <a:path w="3437890" h="1814829">
                <a:moveTo>
                  <a:pt x="0" y="0"/>
                </a:moveTo>
                <a:lnTo>
                  <a:pt x="62603" y="503873"/>
                </a:lnTo>
                <a:lnTo>
                  <a:pt x="168779" y="370463"/>
                </a:lnTo>
                <a:lnTo>
                  <a:pt x="204059" y="370463"/>
                </a:lnTo>
                <a:lnTo>
                  <a:pt x="195961" y="356870"/>
                </a:lnTo>
                <a:lnTo>
                  <a:pt x="370051" y="345949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4500" y="2685288"/>
            <a:ext cx="1811655" cy="3439795"/>
          </a:xfrm>
          <a:custGeom>
            <a:avLst/>
            <a:gdLst/>
            <a:ahLst/>
            <a:cxnLst/>
            <a:rect l="l" t="t" r="r" b="b"/>
            <a:pathLst>
              <a:path w="1811654" h="3439795">
                <a:moveTo>
                  <a:pt x="1811627" y="0"/>
                </a:moveTo>
                <a:lnTo>
                  <a:pt x="1307754" y="62603"/>
                </a:lnTo>
                <a:lnTo>
                  <a:pt x="1441163" y="168779"/>
                </a:lnTo>
                <a:lnTo>
                  <a:pt x="1427505" y="174950"/>
                </a:lnTo>
                <a:lnTo>
                  <a:pt x="1384979" y="193425"/>
                </a:lnTo>
                <a:lnTo>
                  <a:pt x="1303020" y="239374"/>
                </a:lnTo>
                <a:lnTo>
                  <a:pt x="1225806" y="290462"/>
                </a:lnTo>
                <a:lnTo>
                  <a:pt x="1153410" y="346392"/>
                </a:lnTo>
                <a:lnTo>
                  <a:pt x="1085904" y="406868"/>
                </a:lnTo>
                <a:lnTo>
                  <a:pt x="1023362" y="471594"/>
                </a:lnTo>
                <a:lnTo>
                  <a:pt x="965856" y="540273"/>
                </a:lnTo>
                <a:lnTo>
                  <a:pt x="913459" y="612610"/>
                </a:lnTo>
                <a:lnTo>
                  <a:pt x="866244" y="688307"/>
                </a:lnTo>
                <a:lnTo>
                  <a:pt x="824284" y="767069"/>
                </a:lnTo>
                <a:lnTo>
                  <a:pt x="787650" y="848598"/>
                </a:lnTo>
                <a:lnTo>
                  <a:pt x="756418" y="932600"/>
                </a:lnTo>
                <a:lnTo>
                  <a:pt x="730658" y="1018777"/>
                </a:lnTo>
                <a:lnTo>
                  <a:pt x="710444" y="1106833"/>
                </a:lnTo>
                <a:lnTo>
                  <a:pt x="695849" y="1196471"/>
                </a:lnTo>
                <a:lnTo>
                  <a:pt x="686945" y="1287397"/>
                </a:lnTo>
                <a:lnTo>
                  <a:pt x="683806" y="1379312"/>
                </a:lnTo>
                <a:lnTo>
                  <a:pt x="686504" y="1471921"/>
                </a:lnTo>
                <a:lnTo>
                  <a:pt x="695112" y="1564928"/>
                </a:lnTo>
                <a:lnTo>
                  <a:pt x="709702" y="1658036"/>
                </a:lnTo>
                <a:lnTo>
                  <a:pt x="730349" y="1750949"/>
                </a:lnTo>
                <a:lnTo>
                  <a:pt x="666655" y="1762277"/>
                </a:lnTo>
                <a:lnTo>
                  <a:pt x="604806" y="1778153"/>
                </a:lnTo>
                <a:lnTo>
                  <a:pt x="544974" y="1798390"/>
                </a:lnTo>
                <a:lnTo>
                  <a:pt x="487325" y="1822800"/>
                </a:lnTo>
                <a:lnTo>
                  <a:pt x="432031" y="1851195"/>
                </a:lnTo>
                <a:lnTo>
                  <a:pt x="379261" y="1883388"/>
                </a:lnTo>
                <a:lnTo>
                  <a:pt x="329184" y="1919191"/>
                </a:lnTo>
                <a:lnTo>
                  <a:pt x="281969" y="1958416"/>
                </a:lnTo>
                <a:lnTo>
                  <a:pt x="237787" y="2000875"/>
                </a:lnTo>
                <a:lnTo>
                  <a:pt x="196806" y="2046382"/>
                </a:lnTo>
                <a:lnTo>
                  <a:pt x="159195" y="2094748"/>
                </a:lnTo>
                <a:lnTo>
                  <a:pt x="125125" y="2145786"/>
                </a:lnTo>
                <a:lnTo>
                  <a:pt x="94765" y="2199309"/>
                </a:lnTo>
                <a:lnTo>
                  <a:pt x="68284" y="2255127"/>
                </a:lnTo>
                <a:lnTo>
                  <a:pt x="45852" y="2313054"/>
                </a:lnTo>
                <a:lnTo>
                  <a:pt x="27638" y="2372903"/>
                </a:lnTo>
                <a:lnTo>
                  <a:pt x="13812" y="2434485"/>
                </a:lnTo>
                <a:lnTo>
                  <a:pt x="4542" y="2497613"/>
                </a:lnTo>
                <a:lnTo>
                  <a:pt x="0" y="2562100"/>
                </a:lnTo>
                <a:lnTo>
                  <a:pt x="353" y="2627757"/>
                </a:lnTo>
                <a:lnTo>
                  <a:pt x="5992" y="2697199"/>
                </a:lnTo>
                <a:lnTo>
                  <a:pt x="17045" y="2764878"/>
                </a:lnTo>
                <a:lnTo>
                  <a:pt x="33288" y="2830579"/>
                </a:lnTo>
                <a:lnTo>
                  <a:pt x="54495" y="2894091"/>
                </a:lnTo>
                <a:lnTo>
                  <a:pt x="80442" y="2955202"/>
                </a:lnTo>
                <a:lnTo>
                  <a:pt x="110904" y="3013698"/>
                </a:lnTo>
                <a:lnTo>
                  <a:pt x="145655" y="3069368"/>
                </a:lnTo>
                <a:lnTo>
                  <a:pt x="184472" y="3121998"/>
                </a:lnTo>
                <a:lnTo>
                  <a:pt x="227129" y="3171378"/>
                </a:lnTo>
                <a:lnTo>
                  <a:pt x="273403" y="3217294"/>
                </a:lnTo>
                <a:lnTo>
                  <a:pt x="323067" y="3259533"/>
                </a:lnTo>
                <a:lnTo>
                  <a:pt x="375897" y="3297885"/>
                </a:lnTo>
                <a:lnTo>
                  <a:pt x="431668" y="3332135"/>
                </a:lnTo>
                <a:lnTo>
                  <a:pt x="490156" y="3362072"/>
                </a:lnTo>
                <a:lnTo>
                  <a:pt x="551136" y="3387484"/>
                </a:lnTo>
                <a:lnTo>
                  <a:pt x="614382" y="3408157"/>
                </a:lnTo>
                <a:lnTo>
                  <a:pt x="679671" y="3423880"/>
                </a:lnTo>
                <a:lnTo>
                  <a:pt x="746777" y="3434440"/>
                </a:lnTo>
                <a:lnTo>
                  <a:pt x="815476" y="3439625"/>
                </a:lnTo>
                <a:lnTo>
                  <a:pt x="885543" y="3439223"/>
                </a:lnTo>
                <a:lnTo>
                  <a:pt x="943017" y="3434873"/>
                </a:lnTo>
                <a:lnTo>
                  <a:pt x="999308" y="3426810"/>
                </a:lnTo>
                <a:lnTo>
                  <a:pt x="1054297" y="3415160"/>
                </a:lnTo>
                <a:lnTo>
                  <a:pt x="1107868" y="3400051"/>
                </a:lnTo>
                <a:lnTo>
                  <a:pt x="1159900" y="3381609"/>
                </a:lnTo>
                <a:lnTo>
                  <a:pt x="1210277" y="3359961"/>
                </a:lnTo>
                <a:lnTo>
                  <a:pt x="1258879" y="3335233"/>
                </a:lnTo>
                <a:lnTo>
                  <a:pt x="1305589" y="3307551"/>
                </a:lnTo>
                <a:lnTo>
                  <a:pt x="1350289" y="3277042"/>
                </a:lnTo>
                <a:lnTo>
                  <a:pt x="1392860" y="3243834"/>
                </a:lnTo>
                <a:lnTo>
                  <a:pt x="1433184" y="3208051"/>
                </a:lnTo>
                <a:lnTo>
                  <a:pt x="1471143" y="3169822"/>
                </a:lnTo>
                <a:lnTo>
                  <a:pt x="1506618" y="3129272"/>
                </a:lnTo>
                <a:lnTo>
                  <a:pt x="1539492" y="3086528"/>
                </a:lnTo>
                <a:lnTo>
                  <a:pt x="1569646" y="3041716"/>
                </a:lnTo>
                <a:lnTo>
                  <a:pt x="1596962" y="2994964"/>
                </a:lnTo>
                <a:lnTo>
                  <a:pt x="1621322" y="2946398"/>
                </a:lnTo>
                <a:lnTo>
                  <a:pt x="1642607" y="2896143"/>
                </a:lnTo>
                <a:lnTo>
                  <a:pt x="1660700" y="2844328"/>
                </a:lnTo>
                <a:lnTo>
                  <a:pt x="1675483" y="2791079"/>
                </a:lnTo>
                <a:lnTo>
                  <a:pt x="1686322" y="2742200"/>
                </a:lnTo>
                <a:lnTo>
                  <a:pt x="1689072" y="2723007"/>
                </a:lnTo>
                <a:lnTo>
                  <a:pt x="1689072" y="2720340"/>
                </a:lnTo>
                <a:lnTo>
                  <a:pt x="1645625" y="2700344"/>
                </a:lnTo>
                <a:lnTo>
                  <a:pt x="1602752" y="2678774"/>
                </a:lnTo>
                <a:lnTo>
                  <a:pt x="1560497" y="2655648"/>
                </a:lnTo>
                <a:lnTo>
                  <a:pt x="1518902" y="2630985"/>
                </a:lnTo>
                <a:lnTo>
                  <a:pt x="1478009" y="2604803"/>
                </a:lnTo>
                <a:lnTo>
                  <a:pt x="1437863" y="2577120"/>
                </a:lnTo>
                <a:lnTo>
                  <a:pt x="1398505" y="2547955"/>
                </a:lnTo>
                <a:lnTo>
                  <a:pt x="1359979" y="2517326"/>
                </a:lnTo>
                <a:lnTo>
                  <a:pt x="1322327" y="2485252"/>
                </a:lnTo>
                <a:lnTo>
                  <a:pt x="1285593" y="2451750"/>
                </a:lnTo>
                <a:lnTo>
                  <a:pt x="1249818" y="2416840"/>
                </a:lnTo>
                <a:lnTo>
                  <a:pt x="1215047" y="2380539"/>
                </a:lnTo>
                <a:lnTo>
                  <a:pt x="1181321" y="2342867"/>
                </a:lnTo>
                <a:lnTo>
                  <a:pt x="1148684" y="2303840"/>
                </a:lnTo>
                <a:lnTo>
                  <a:pt x="1117179" y="2263479"/>
                </a:lnTo>
                <a:lnTo>
                  <a:pt x="1086848" y="2221800"/>
                </a:lnTo>
                <a:lnTo>
                  <a:pt x="1057734" y="2178824"/>
                </a:lnTo>
                <a:lnTo>
                  <a:pt x="1029881" y="2134567"/>
                </a:lnTo>
                <a:lnTo>
                  <a:pt x="1003330" y="2089048"/>
                </a:lnTo>
                <a:lnTo>
                  <a:pt x="978126" y="2042287"/>
                </a:lnTo>
                <a:lnTo>
                  <a:pt x="951626" y="1989320"/>
                </a:lnTo>
                <a:lnTo>
                  <a:pt x="929094" y="1940183"/>
                </a:lnTo>
                <a:lnTo>
                  <a:pt x="910252" y="1895265"/>
                </a:lnTo>
                <a:lnTo>
                  <a:pt x="894822" y="1854958"/>
                </a:lnTo>
                <a:lnTo>
                  <a:pt x="877468" y="1804003"/>
                </a:lnTo>
                <a:lnTo>
                  <a:pt x="866231" y="1765626"/>
                </a:lnTo>
                <a:lnTo>
                  <a:pt x="858365" y="1731899"/>
                </a:lnTo>
                <a:lnTo>
                  <a:pt x="836378" y="1640282"/>
                </a:lnTo>
                <a:lnTo>
                  <a:pt x="820213" y="1548609"/>
                </a:lnTo>
                <a:lnTo>
                  <a:pt x="809809" y="1457146"/>
                </a:lnTo>
                <a:lnTo>
                  <a:pt x="805103" y="1366166"/>
                </a:lnTo>
                <a:lnTo>
                  <a:pt x="806035" y="1275937"/>
                </a:lnTo>
                <a:lnTo>
                  <a:pt x="812543" y="1186729"/>
                </a:lnTo>
                <a:lnTo>
                  <a:pt x="824566" y="1098811"/>
                </a:lnTo>
                <a:lnTo>
                  <a:pt x="842044" y="1012455"/>
                </a:lnTo>
                <a:lnTo>
                  <a:pt x="864914" y="927928"/>
                </a:lnTo>
                <a:lnTo>
                  <a:pt x="893115" y="845502"/>
                </a:lnTo>
                <a:lnTo>
                  <a:pt x="926587" y="765446"/>
                </a:lnTo>
                <a:lnTo>
                  <a:pt x="965267" y="688029"/>
                </a:lnTo>
                <a:lnTo>
                  <a:pt x="1009095" y="613521"/>
                </a:lnTo>
                <a:lnTo>
                  <a:pt x="1058010" y="542192"/>
                </a:lnTo>
                <a:lnTo>
                  <a:pt x="1111950" y="474313"/>
                </a:lnTo>
                <a:lnTo>
                  <a:pt x="1170854" y="410152"/>
                </a:lnTo>
                <a:lnTo>
                  <a:pt x="1234660" y="349979"/>
                </a:lnTo>
                <a:lnTo>
                  <a:pt x="1303308" y="294064"/>
                </a:lnTo>
                <a:lnTo>
                  <a:pt x="1376736" y="242677"/>
                </a:lnTo>
                <a:lnTo>
                  <a:pt x="1454884" y="196087"/>
                </a:lnTo>
                <a:lnTo>
                  <a:pt x="1628435" y="196087"/>
                </a:lnTo>
                <a:lnTo>
                  <a:pt x="1811627" y="0"/>
                </a:lnTo>
                <a:close/>
              </a:path>
              <a:path w="1811654" h="3439795">
                <a:moveTo>
                  <a:pt x="1628435" y="196087"/>
                </a:moveTo>
                <a:lnTo>
                  <a:pt x="1454884" y="196087"/>
                </a:lnTo>
                <a:lnTo>
                  <a:pt x="1465677" y="370304"/>
                </a:lnTo>
                <a:lnTo>
                  <a:pt x="1628435" y="19608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7122" y="2054351"/>
            <a:ext cx="330835" cy="483234"/>
          </a:xfrm>
          <a:custGeom>
            <a:avLst/>
            <a:gdLst/>
            <a:ahLst/>
            <a:cxnLst/>
            <a:rect l="l" t="t" r="r" b="b"/>
            <a:pathLst>
              <a:path w="330834" h="483235">
                <a:moveTo>
                  <a:pt x="285620" y="0"/>
                </a:moveTo>
                <a:lnTo>
                  <a:pt x="45090" y="3"/>
                </a:lnTo>
                <a:lnTo>
                  <a:pt x="8469" y="17727"/>
                </a:lnTo>
                <a:lnTo>
                  <a:pt x="0" y="44769"/>
                </a:lnTo>
                <a:lnTo>
                  <a:pt x="86" y="438342"/>
                </a:lnTo>
                <a:lnTo>
                  <a:pt x="17609" y="474574"/>
                </a:lnTo>
                <a:lnTo>
                  <a:pt x="44498" y="483104"/>
                </a:lnTo>
                <a:lnTo>
                  <a:pt x="285607" y="483104"/>
                </a:lnTo>
                <a:lnTo>
                  <a:pt x="322230" y="465381"/>
                </a:lnTo>
                <a:lnTo>
                  <a:pt x="328437" y="452882"/>
                </a:lnTo>
                <a:lnTo>
                  <a:pt x="37589" y="452882"/>
                </a:lnTo>
                <a:lnTo>
                  <a:pt x="30096" y="445388"/>
                </a:lnTo>
                <a:lnTo>
                  <a:pt x="30096" y="407784"/>
                </a:lnTo>
                <a:lnTo>
                  <a:pt x="330702" y="407670"/>
                </a:lnTo>
                <a:lnTo>
                  <a:pt x="330702" y="392557"/>
                </a:lnTo>
                <a:lnTo>
                  <a:pt x="30129" y="392557"/>
                </a:lnTo>
                <a:lnTo>
                  <a:pt x="30096" y="90588"/>
                </a:lnTo>
                <a:lnTo>
                  <a:pt x="330704" y="90551"/>
                </a:lnTo>
                <a:lnTo>
                  <a:pt x="330704" y="75437"/>
                </a:lnTo>
                <a:lnTo>
                  <a:pt x="30129" y="75437"/>
                </a:lnTo>
                <a:lnTo>
                  <a:pt x="30096" y="37719"/>
                </a:lnTo>
                <a:lnTo>
                  <a:pt x="37589" y="30225"/>
                </a:lnTo>
                <a:lnTo>
                  <a:pt x="328386" y="30225"/>
                </a:lnTo>
                <a:lnTo>
                  <a:pt x="322523" y="18144"/>
                </a:lnTo>
                <a:lnTo>
                  <a:pt x="313092" y="8533"/>
                </a:lnTo>
                <a:lnTo>
                  <a:pt x="300809" y="2308"/>
                </a:lnTo>
                <a:lnTo>
                  <a:pt x="286203" y="3"/>
                </a:lnTo>
                <a:lnTo>
                  <a:pt x="285620" y="0"/>
                </a:lnTo>
                <a:close/>
              </a:path>
              <a:path w="330834" h="483235">
                <a:moveTo>
                  <a:pt x="330702" y="407670"/>
                </a:moveTo>
                <a:lnTo>
                  <a:pt x="300572" y="407670"/>
                </a:lnTo>
                <a:lnTo>
                  <a:pt x="300606" y="445388"/>
                </a:lnTo>
                <a:lnTo>
                  <a:pt x="293113" y="452882"/>
                </a:lnTo>
                <a:lnTo>
                  <a:pt x="328437" y="452882"/>
                </a:lnTo>
                <a:lnTo>
                  <a:pt x="330702" y="438342"/>
                </a:lnTo>
                <a:lnTo>
                  <a:pt x="330702" y="407670"/>
                </a:lnTo>
                <a:close/>
              </a:path>
              <a:path w="330834" h="483235">
                <a:moveTo>
                  <a:pt x="330704" y="90551"/>
                </a:moveTo>
                <a:lnTo>
                  <a:pt x="300572" y="90551"/>
                </a:lnTo>
                <a:lnTo>
                  <a:pt x="300606" y="392557"/>
                </a:lnTo>
                <a:lnTo>
                  <a:pt x="330702" y="392557"/>
                </a:lnTo>
                <a:lnTo>
                  <a:pt x="330704" y="90551"/>
                </a:lnTo>
                <a:close/>
              </a:path>
              <a:path w="330834" h="483235">
                <a:moveTo>
                  <a:pt x="328386" y="30225"/>
                </a:moveTo>
                <a:lnTo>
                  <a:pt x="293113" y="30225"/>
                </a:lnTo>
                <a:lnTo>
                  <a:pt x="300606" y="37719"/>
                </a:lnTo>
                <a:lnTo>
                  <a:pt x="300606" y="75437"/>
                </a:lnTo>
                <a:lnTo>
                  <a:pt x="330704" y="75437"/>
                </a:lnTo>
                <a:lnTo>
                  <a:pt x="330615" y="44769"/>
                </a:lnTo>
                <a:lnTo>
                  <a:pt x="328571" y="30607"/>
                </a:lnTo>
                <a:lnTo>
                  <a:pt x="328386" y="30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7116" y="5100828"/>
            <a:ext cx="480059" cy="422275"/>
          </a:xfrm>
          <a:custGeom>
            <a:avLst/>
            <a:gdLst/>
            <a:ahLst/>
            <a:cxnLst/>
            <a:rect l="l" t="t" r="r" b="b"/>
            <a:pathLst>
              <a:path w="480060" h="422275">
                <a:moveTo>
                  <a:pt x="90091" y="0"/>
                </a:moveTo>
                <a:lnTo>
                  <a:pt x="136" y="248297"/>
                </a:lnTo>
                <a:lnTo>
                  <a:pt x="0" y="361822"/>
                </a:lnTo>
                <a:lnTo>
                  <a:pt x="1695" y="376446"/>
                </a:lnTo>
                <a:lnTo>
                  <a:pt x="24105" y="410532"/>
                </a:lnTo>
                <a:lnTo>
                  <a:pt x="419942" y="422147"/>
                </a:lnTo>
                <a:lnTo>
                  <a:pt x="434510" y="420448"/>
                </a:lnTo>
                <a:lnTo>
                  <a:pt x="447699" y="415600"/>
                </a:lnTo>
                <a:lnTo>
                  <a:pt x="459137" y="407982"/>
                </a:lnTo>
                <a:lnTo>
                  <a:pt x="468449" y="397968"/>
                </a:lnTo>
                <a:lnTo>
                  <a:pt x="471801" y="392048"/>
                </a:lnTo>
                <a:lnTo>
                  <a:pt x="59988" y="392048"/>
                </a:lnTo>
                <a:lnTo>
                  <a:pt x="46952" y="388419"/>
                </a:lnTo>
                <a:lnTo>
                  <a:pt x="36316" y="379133"/>
                </a:lnTo>
                <a:lnTo>
                  <a:pt x="30455" y="366593"/>
                </a:lnTo>
                <a:lnTo>
                  <a:pt x="29971" y="256340"/>
                </a:lnTo>
                <a:lnTo>
                  <a:pt x="90014" y="30204"/>
                </a:lnTo>
                <a:lnTo>
                  <a:pt x="421978" y="30099"/>
                </a:lnTo>
                <a:lnTo>
                  <a:pt x="420016" y="22711"/>
                </a:lnTo>
                <a:lnTo>
                  <a:pt x="413814" y="9932"/>
                </a:lnTo>
                <a:lnTo>
                  <a:pt x="403324" y="2381"/>
                </a:lnTo>
                <a:lnTo>
                  <a:pt x="244443" y="64"/>
                </a:lnTo>
                <a:lnTo>
                  <a:pt x="90091" y="0"/>
                </a:lnTo>
                <a:close/>
              </a:path>
              <a:path w="480060" h="422275">
                <a:moveTo>
                  <a:pt x="421978" y="30099"/>
                </a:moveTo>
                <a:lnTo>
                  <a:pt x="389978" y="30099"/>
                </a:lnTo>
                <a:lnTo>
                  <a:pt x="449949" y="255768"/>
                </a:lnTo>
                <a:lnTo>
                  <a:pt x="450087" y="361822"/>
                </a:lnTo>
                <a:lnTo>
                  <a:pt x="446494" y="374922"/>
                </a:lnTo>
                <a:lnTo>
                  <a:pt x="437283" y="385629"/>
                </a:lnTo>
                <a:lnTo>
                  <a:pt x="424808" y="391550"/>
                </a:lnTo>
                <a:lnTo>
                  <a:pt x="59988" y="392048"/>
                </a:lnTo>
                <a:lnTo>
                  <a:pt x="471801" y="392048"/>
                </a:lnTo>
                <a:lnTo>
                  <a:pt x="475264" y="385935"/>
                </a:lnTo>
                <a:lnTo>
                  <a:pt x="479207" y="372261"/>
                </a:lnTo>
                <a:lnTo>
                  <a:pt x="479980" y="267030"/>
                </a:lnTo>
                <a:lnTo>
                  <a:pt x="480059" y="248792"/>
                </a:lnTo>
                <a:lnTo>
                  <a:pt x="421978" y="30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3503" y="5161788"/>
            <a:ext cx="368935" cy="271780"/>
          </a:xfrm>
          <a:custGeom>
            <a:avLst/>
            <a:gdLst/>
            <a:ahLst/>
            <a:cxnLst/>
            <a:rect l="l" t="t" r="r" b="b"/>
            <a:pathLst>
              <a:path w="368935" h="271779">
                <a:moveTo>
                  <a:pt x="308610" y="0"/>
                </a:moveTo>
                <a:lnTo>
                  <a:pt x="60198" y="0"/>
                </a:lnTo>
                <a:lnTo>
                  <a:pt x="56387" y="3810"/>
                </a:lnTo>
                <a:lnTo>
                  <a:pt x="52695" y="11334"/>
                </a:lnTo>
                <a:lnTo>
                  <a:pt x="99" y="191810"/>
                </a:lnTo>
                <a:lnTo>
                  <a:pt x="0" y="199644"/>
                </a:lnTo>
                <a:lnTo>
                  <a:pt x="3810" y="203453"/>
                </a:lnTo>
                <a:lnTo>
                  <a:pt x="7493" y="207264"/>
                </a:lnTo>
                <a:lnTo>
                  <a:pt x="11303" y="210947"/>
                </a:lnTo>
                <a:lnTo>
                  <a:pt x="86617" y="210955"/>
                </a:lnTo>
                <a:lnTo>
                  <a:pt x="105204" y="255665"/>
                </a:lnTo>
                <a:lnTo>
                  <a:pt x="114921" y="264916"/>
                </a:lnTo>
                <a:lnTo>
                  <a:pt x="126124" y="270627"/>
                </a:lnTo>
                <a:lnTo>
                  <a:pt x="237041" y="271271"/>
                </a:lnTo>
                <a:lnTo>
                  <a:pt x="249551" y="267882"/>
                </a:lnTo>
                <a:lnTo>
                  <a:pt x="259694" y="259864"/>
                </a:lnTo>
                <a:lnTo>
                  <a:pt x="268291" y="241172"/>
                </a:lnTo>
                <a:lnTo>
                  <a:pt x="131700" y="241164"/>
                </a:lnTo>
                <a:lnTo>
                  <a:pt x="113108" y="196454"/>
                </a:lnTo>
                <a:lnTo>
                  <a:pt x="103353" y="187203"/>
                </a:lnTo>
                <a:lnTo>
                  <a:pt x="92143" y="181492"/>
                </a:lnTo>
                <a:lnTo>
                  <a:pt x="60473" y="180853"/>
                </a:lnTo>
                <a:lnTo>
                  <a:pt x="23957" y="180848"/>
                </a:lnTo>
                <a:lnTo>
                  <a:pt x="67688" y="15121"/>
                </a:lnTo>
                <a:lnTo>
                  <a:pt x="317213" y="15113"/>
                </a:lnTo>
                <a:lnTo>
                  <a:pt x="316096" y="11303"/>
                </a:lnTo>
                <a:lnTo>
                  <a:pt x="312420" y="3810"/>
                </a:lnTo>
                <a:lnTo>
                  <a:pt x="308610" y="0"/>
                </a:lnTo>
                <a:close/>
              </a:path>
              <a:path w="368935" h="271779">
                <a:moveTo>
                  <a:pt x="317213" y="15113"/>
                </a:moveTo>
                <a:lnTo>
                  <a:pt x="301018" y="15113"/>
                </a:lnTo>
                <a:lnTo>
                  <a:pt x="346199" y="180838"/>
                </a:lnTo>
                <a:lnTo>
                  <a:pt x="282175" y="180853"/>
                </a:lnTo>
                <a:lnTo>
                  <a:pt x="269772" y="184249"/>
                </a:lnTo>
                <a:lnTo>
                  <a:pt x="259580" y="192290"/>
                </a:lnTo>
                <a:lnTo>
                  <a:pt x="237112" y="241164"/>
                </a:lnTo>
                <a:lnTo>
                  <a:pt x="131703" y="241172"/>
                </a:lnTo>
                <a:lnTo>
                  <a:pt x="268295" y="241164"/>
                </a:lnTo>
                <a:lnTo>
                  <a:pt x="282189" y="210955"/>
                </a:lnTo>
                <a:lnTo>
                  <a:pt x="357505" y="210947"/>
                </a:lnTo>
                <a:lnTo>
                  <a:pt x="361315" y="207264"/>
                </a:lnTo>
                <a:lnTo>
                  <a:pt x="364998" y="203453"/>
                </a:lnTo>
                <a:lnTo>
                  <a:pt x="368808" y="199644"/>
                </a:lnTo>
                <a:lnTo>
                  <a:pt x="368708" y="191810"/>
                </a:lnTo>
                <a:lnTo>
                  <a:pt x="317213" y="15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5591" y="2148839"/>
            <a:ext cx="483234" cy="302260"/>
          </a:xfrm>
          <a:custGeom>
            <a:avLst/>
            <a:gdLst/>
            <a:ahLst/>
            <a:cxnLst/>
            <a:rect l="l" t="t" r="r" b="b"/>
            <a:pathLst>
              <a:path w="483235" h="302260">
                <a:moveTo>
                  <a:pt x="241554" y="0"/>
                </a:moveTo>
                <a:lnTo>
                  <a:pt x="196365" y="3945"/>
                </a:lnTo>
                <a:lnTo>
                  <a:pt x="153029" y="15272"/>
                </a:lnTo>
                <a:lnTo>
                  <a:pt x="112387" y="33221"/>
                </a:lnTo>
                <a:lnTo>
                  <a:pt x="75279" y="57031"/>
                </a:lnTo>
                <a:lnTo>
                  <a:pt x="42546" y="85939"/>
                </a:lnTo>
                <a:lnTo>
                  <a:pt x="15030" y="119185"/>
                </a:lnTo>
                <a:lnTo>
                  <a:pt x="0" y="143383"/>
                </a:lnTo>
                <a:lnTo>
                  <a:pt x="0" y="158369"/>
                </a:lnTo>
                <a:lnTo>
                  <a:pt x="23571" y="194083"/>
                </a:lnTo>
                <a:lnTo>
                  <a:pt x="52943" y="225989"/>
                </a:lnTo>
                <a:lnTo>
                  <a:pt x="87204" y="253261"/>
                </a:lnTo>
                <a:lnTo>
                  <a:pt x="125583" y="275201"/>
                </a:lnTo>
                <a:lnTo>
                  <a:pt x="167217" y="291028"/>
                </a:lnTo>
                <a:lnTo>
                  <a:pt x="211264" y="299979"/>
                </a:lnTo>
                <a:lnTo>
                  <a:pt x="241554" y="301751"/>
                </a:lnTo>
                <a:lnTo>
                  <a:pt x="256770" y="301304"/>
                </a:lnTo>
                <a:lnTo>
                  <a:pt x="301404" y="294813"/>
                </a:lnTo>
                <a:lnTo>
                  <a:pt x="343803" y="281194"/>
                </a:lnTo>
                <a:lnTo>
                  <a:pt x="364494" y="271525"/>
                </a:lnTo>
                <a:lnTo>
                  <a:pt x="241554" y="271525"/>
                </a:lnTo>
                <a:lnTo>
                  <a:pt x="227811" y="271118"/>
                </a:lnTo>
                <a:lnTo>
                  <a:pt x="187345" y="265195"/>
                </a:lnTo>
                <a:lnTo>
                  <a:pt x="148788" y="252712"/>
                </a:lnTo>
                <a:lnTo>
                  <a:pt x="113126" y="234303"/>
                </a:lnTo>
                <a:lnTo>
                  <a:pt x="81345" y="210601"/>
                </a:lnTo>
                <a:lnTo>
                  <a:pt x="54431" y="182237"/>
                </a:lnTo>
                <a:lnTo>
                  <a:pt x="39678" y="161052"/>
                </a:lnTo>
                <a:lnTo>
                  <a:pt x="45700" y="148372"/>
                </a:lnTo>
                <a:lnTo>
                  <a:pt x="67813" y="113766"/>
                </a:lnTo>
                <a:lnTo>
                  <a:pt x="95331" y="84609"/>
                </a:lnTo>
                <a:lnTo>
                  <a:pt x="127399" y="61290"/>
                </a:lnTo>
                <a:lnTo>
                  <a:pt x="163162" y="44195"/>
                </a:lnTo>
                <a:lnTo>
                  <a:pt x="201766" y="33712"/>
                </a:lnTo>
                <a:lnTo>
                  <a:pt x="228658" y="30587"/>
                </a:lnTo>
                <a:lnTo>
                  <a:pt x="365203" y="30587"/>
                </a:lnTo>
                <a:lnTo>
                  <a:pt x="357280" y="26550"/>
                </a:lnTo>
                <a:lnTo>
                  <a:pt x="315831" y="10723"/>
                </a:lnTo>
                <a:lnTo>
                  <a:pt x="271840" y="1772"/>
                </a:lnTo>
                <a:lnTo>
                  <a:pt x="256770" y="447"/>
                </a:lnTo>
                <a:lnTo>
                  <a:pt x="241554" y="0"/>
                </a:lnTo>
                <a:close/>
              </a:path>
              <a:path w="483235" h="302260">
                <a:moveTo>
                  <a:pt x="365203" y="30587"/>
                </a:moveTo>
                <a:lnTo>
                  <a:pt x="228658" y="30587"/>
                </a:lnTo>
                <a:lnTo>
                  <a:pt x="243088" y="30906"/>
                </a:lnTo>
                <a:lnTo>
                  <a:pt x="257299" y="31960"/>
                </a:lnTo>
                <a:lnTo>
                  <a:pt x="298396" y="39323"/>
                </a:lnTo>
                <a:lnTo>
                  <a:pt x="336722" y="52551"/>
                </a:lnTo>
                <a:lnTo>
                  <a:pt x="371683" y="71088"/>
                </a:lnTo>
                <a:lnTo>
                  <a:pt x="402679" y="94375"/>
                </a:lnTo>
                <a:lnTo>
                  <a:pt x="429116" y="121854"/>
                </a:lnTo>
                <a:lnTo>
                  <a:pt x="443912" y="142227"/>
                </a:lnTo>
                <a:lnTo>
                  <a:pt x="437776" y="154698"/>
                </a:lnTo>
                <a:lnTo>
                  <a:pt x="415070" y="188808"/>
                </a:lnTo>
                <a:lnTo>
                  <a:pt x="386788" y="217631"/>
                </a:lnTo>
                <a:lnTo>
                  <a:pt x="354054" y="240739"/>
                </a:lnTo>
                <a:lnTo>
                  <a:pt x="317988" y="257707"/>
                </a:lnTo>
                <a:lnTo>
                  <a:pt x="279713" y="268110"/>
                </a:lnTo>
                <a:lnTo>
                  <a:pt x="241554" y="271525"/>
                </a:lnTo>
                <a:lnTo>
                  <a:pt x="364494" y="271525"/>
                </a:lnTo>
                <a:lnTo>
                  <a:pt x="407005" y="244720"/>
                </a:lnTo>
                <a:lnTo>
                  <a:pt x="438953" y="215812"/>
                </a:lnTo>
                <a:lnTo>
                  <a:pt x="465299" y="182566"/>
                </a:lnTo>
                <a:lnTo>
                  <a:pt x="479298" y="158369"/>
                </a:lnTo>
                <a:lnTo>
                  <a:pt x="483094" y="154698"/>
                </a:lnTo>
                <a:lnTo>
                  <a:pt x="483108" y="143383"/>
                </a:lnTo>
                <a:lnTo>
                  <a:pt x="479298" y="143383"/>
                </a:lnTo>
                <a:lnTo>
                  <a:pt x="472678" y="131099"/>
                </a:lnTo>
                <a:lnTo>
                  <a:pt x="448403" y="96576"/>
                </a:lnTo>
                <a:lnTo>
                  <a:pt x="418220" y="66138"/>
                </a:lnTo>
                <a:lnTo>
                  <a:pt x="383047" y="40544"/>
                </a:lnTo>
                <a:lnTo>
                  <a:pt x="370373" y="33221"/>
                </a:lnTo>
                <a:lnTo>
                  <a:pt x="365203" y="30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6947" y="2240279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79" h="67310">
                <a:moveTo>
                  <a:pt x="64769" y="0"/>
                </a:moveTo>
                <a:lnTo>
                  <a:pt x="60960" y="0"/>
                </a:lnTo>
                <a:lnTo>
                  <a:pt x="46201" y="1672"/>
                </a:lnTo>
                <a:lnTo>
                  <a:pt x="11800" y="23821"/>
                </a:lnTo>
                <a:lnTo>
                  <a:pt x="0" y="63373"/>
                </a:lnTo>
                <a:lnTo>
                  <a:pt x="3810" y="67056"/>
                </a:lnTo>
                <a:lnTo>
                  <a:pt x="11429" y="67056"/>
                </a:lnTo>
                <a:lnTo>
                  <a:pt x="15239" y="63373"/>
                </a:lnTo>
                <a:lnTo>
                  <a:pt x="15239" y="59562"/>
                </a:lnTo>
                <a:lnTo>
                  <a:pt x="17404" y="45010"/>
                </a:lnTo>
                <a:lnTo>
                  <a:pt x="45579" y="17127"/>
                </a:lnTo>
                <a:lnTo>
                  <a:pt x="64769" y="14859"/>
                </a:lnTo>
                <a:lnTo>
                  <a:pt x="68579" y="11175"/>
                </a:lnTo>
                <a:lnTo>
                  <a:pt x="68579" y="3683"/>
                </a:lnTo>
                <a:lnTo>
                  <a:pt x="64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3134" y="2196083"/>
            <a:ext cx="208279" cy="208915"/>
          </a:xfrm>
          <a:custGeom>
            <a:avLst/>
            <a:gdLst/>
            <a:ahLst/>
            <a:cxnLst/>
            <a:rect l="l" t="t" r="r" b="b"/>
            <a:pathLst>
              <a:path w="208279" h="208914">
                <a:moveTo>
                  <a:pt x="104011" y="0"/>
                </a:moveTo>
                <a:lnTo>
                  <a:pt x="61303" y="8985"/>
                </a:lnTo>
                <a:lnTo>
                  <a:pt x="27649" y="33114"/>
                </a:lnTo>
                <a:lnTo>
                  <a:pt x="6112" y="68141"/>
                </a:lnTo>
                <a:lnTo>
                  <a:pt x="0" y="95453"/>
                </a:lnTo>
                <a:lnTo>
                  <a:pt x="804" y="111105"/>
                </a:lnTo>
                <a:lnTo>
                  <a:pt x="13201" y="153008"/>
                </a:lnTo>
                <a:lnTo>
                  <a:pt x="38459" y="185075"/>
                </a:lnTo>
                <a:lnTo>
                  <a:pt x="73862" y="204398"/>
                </a:lnTo>
                <a:lnTo>
                  <a:pt x="101759" y="208764"/>
                </a:lnTo>
                <a:lnTo>
                  <a:pt x="116366" y="207741"/>
                </a:lnTo>
                <a:lnTo>
                  <a:pt x="130411" y="204762"/>
                </a:lnTo>
                <a:lnTo>
                  <a:pt x="143750" y="199978"/>
                </a:lnTo>
                <a:lnTo>
                  <a:pt x="155492" y="193928"/>
                </a:lnTo>
                <a:lnTo>
                  <a:pt x="104011" y="193928"/>
                </a:lnTo>
                <a:lnTo>
                  <a:pt x="89673" y="192724"/>
                </a:lnTo>
                <a:lnTo>
                  <a:pt x="51403" y="176286"/>
                </a:lnTo>
                <a:lnTo>
                  <a:pt x="24511" y="144870"/>
                </a:lnTo>
                <a:lnTo>
                  <a:pt x="15610" y="118313"/>
                </a:lnTo>
                <a:lnTo>
                  <a:pt x="16347" y="101584"/>
                </a:lnTo>
                <a:lnTo>
                  <a:pt x="29854" y="58893"/>
                </a:lnTo>
                <a:lnTo>
                  <a:pt x="56872" y="29391"/>
                </a:lnTo>
                <a:lnTo>
                  <a:pt x="92983" y="15575"/>
                </a:lnTo>
                <a:lnTo>
                  <a:pt x="156577" y="15575"/>
                </a:lnTo>
                <a:lnTo>
                  <a:pt x="146257" y="9724"/>
                </a:lnTo>
                <a:lnTo>
                  <a:pt x="133921" y="4760"/>
                </a:lnTo>
                <a:lnTo>
                  <a:pt x="120984" y="1508"/>
                </a:lnTo>
                <a:lnTo>
                  <a:pt x="107581" y="66"/>
                </a:lnTo>
                <a:lnTo>
                  <a:pt x="104011" y="0"/>
                </a:lnTo>
                <a:close/>
              </a:path>
              <a:path w="208279" h="208914">
                <a:moveTo>
                  <a:pt x="156577" y="15575"/>
                </a:moveTo>
                <a:lnTo>
                  <a:pt x="92983" y="15575"/>
                </a:lnTo>
                <a:lnTo>
                  <a:pt x="109262" y="16451"/>
                </a:lnTo>
                <a:lnTo>
                  <a:pt x="124448" y="19368"/>
                </a:lnTo>
                <a:lnTo>
                  <a:pt x="162321" y="38663"/>
                </a:lnTo>
                <a:lnTo>
                  <a:pt x="186315" y="70192"/>
                </a:lnTo>
                <a:lnTo>
                  <a:pt x="193106" y="95733"/>
                </a:lnTo>
                <a:lnTo>
                  <a:pt x="192130" y="111627"/>
                </a:lnTo>
                <a:lnTo>
                  <a:pt x="177398" y="152726"/>
                </a:lnTo>
                <a:lnTo>
                  <a:pt x="148670" y="181237"/>
                </a:lnTo>
                <a:lnTo>
                  <a:pt x="110716" y="193666"/>
                </a:lnTo>
                <a:lnTo>
                  <a:pt x="104011" y="193928"/>
                </a:lnTo>
                <a:lnTo>
                  <a:pt x="155492" y="193928"/>
                </a:lnTo>
                <a:lnTo>
                  <a:pt x="187179" y="165846"/>
                </a:lnTo>
                <a:lnTo>
                  <a:pt x="205298" y="128759"/>
                </a:lnTo>
                <a:lnTo>
                  <a:pt x="207819" y="115021"/>
                </a:lnTo>
                <a:lnTo>
                  <a:pt x="207005" y="99125"/>
                </a:lnTo>
                <a:lnTo>
                  <a:pt x="194166" y="56738"/>
                </a:lnTo>
                <a:lnTo>
                  <a:pt x="168582" y="24389"/>
                </a:lnTo>
                <a:lnTo>
                  <a:pt x="157856" y="16301"/>
                </a:lnTo>
                <a:lnTo>
                  <a:pt x="156577" y="1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48956" y="5122164"/>
            <a:ext cx="158750" cy="157480"/>
          </a:xfrm>
          <a:custGeom>
            <a:avLst/>
            <a:gdLst/>
            <a:ahLst/>
            <a:cxnLst/>
            <a:rect l="l" t="t" r="r" b="b"/>
            <a:pathLst>
              <a:path w="158750" h="157479">
                <a:moveTo>
                  <a:pt x="7493" y="0"/>
                </a:moveTo>
                <a:lnTo>
                  <a:pt x="3810" y="0"/>
                </a:lnTo>
                <a:lnTo>
                  <a:pt x="0" y="3683"/>
                </a:lnTo>
                <a:lnTo>
                  <a:pt x="0" y="11175"/>
                </a:lnTo>
                <a:lnTo>
                  <a:pt x="3810" y="14986"/>
                </a:lnTo>
                <a:lnTo>
                  <a:pt x="7493" y="14986"/>
                </a:lnTo>
                <a:lnTo>
                  <a:pt x="22336" y="15764"/>
                </a:lnTo>
                <a:lnTo>
                  <a:pt x="63652" y="26811"/>
                </a:lnTo>
                <a:lnTo>
                  <a:pt x="98483" y="49264"/>
                </a:lnTo>
                <a:lnTo>
                  <a:pt x="124688" y="80988"/>
                </a:lnTo>
                <a:lnTo>
                  <a:pt x="140127" y="119850"/>
                </a:lnTo>
                <a:lnTo>
                  <a:pt x="143383" y="153289"/>
                </a:lnTo>
                <a:lnTo>
                  <a:pt x="147193" y="156972"/>
                </a:lnTo>
                <a:lnTo>
                  <a:pt x="154686" y="156972"/>
                </a:lnTo>
                <a:lnTo>
                  <a:pt x="158496" y="153289"/>
                </a:lnTo>
                <a:lnTo>
                  <a:pt x="152246" y="107012"/>
                </a:lnTo>
                <a:lnTo>
                  <a:pt x="134716" y="69226"/>
                </a:lnTo>
                <a:lnTo>
                  <a:pt x="107733" y="37937"/>
                </a:lnTo>
                <a:lnTo>
                  <a:pt x="73126" y="14957"/>
                </a:lnTo>
                <a:lnTo>
                  <a:pt x="32720" y="2102"/>
                </a:lnTo>
                <a:lnTo>
                  <a:pt x="18279" y="380"/>
                </a:lnTo>
                <a:lnTo>
                  <a:pt x="74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7032" y="5061696"/>
            <a:ext cx="479425" cy="480695"/>
          </a:xfrm>
          <a:custGeom>
            <a:avLst/>
            <a:gdLst/>
            <a:ahLst/>
            <a:cxnLst/>
            <a:rect l="l" t="t" r="r" b="b"/>
            <a:pathLst>
              <a:path w="479425" h="480695">
                <a:moveTo>
                  <a:pt x="96815" y="0"/>
                </a:moveTo>
                <a:lnTo>
                  <a:pt x="61178" y="31509"/>
                </a:lnTo>
                <a:lnTo>
                  <a:pt x="59233" y="251502"/>
                </a:lnTo>
                <a:lnTo>
                  <a:pt x="14025" y="300492"/>
                </a:lnTo>
                <a:lnTo>
                  <a:pt x="5738" y="309863"/>
                </a:lnTo>
                <a:lnTo>
                  <a:pt x="1063" y="321067"/>
                </a:lnTo>
                <a:lnTo>
                  <a:pt x="0" y="333081"/>
                </a:lnTo>
                <a:lnTo>
                  <a:pt x="2547" y="344885"/>
                </a:lnTo>
                <a:lnTo>
                  <a:pt x="8704" y="355458"/>
                </a:lnTo>
                <a:lnTo>
                  <a:pt x="74295" y="420927"/>
                </a:lnTo>
                <a:lnTo>
                  <a:pt x="129326" y="475764"/>
                </a:lnTo>
                <a:lnTo>
                  <a:pt x="141247" y="480345"/>
                </a:lnTo>
                <a:lnTo>
                  <a:pt x="157019" y="479667"/>
                </a:lnTo>
                <a:lnTo>
                  <a:pt x="168912" y="475929"/>
                </a:lnTo>
                <a:lnTo>
                  <a:pt x="177692" y="468626"/>
                </a:lnTo>
                <a:lnTo>
                  <a:pt x="196470" y="450992"/>
                </a:lnTo>
                <a:lnTo>
                  <a:pt x="142036" y="450992"/>
                </a:lnTo>
                <a:lnTo>
                  <a:pt x="32841" y="341924"/>
                </a:lnTo>
                <a:lnTo>
                  <a:pt x="29133" y="338089"/>
                </a:lnTo>
                <a:lnTo>
                  <a:pt x="29133" y="323103"/>
                </a:lnTo>
                <a:lnTo>
                  <a:pt x="32816" y="319293"/>
                </a:lnTo>
                <a:lnTo>
                  <a:pt x="81838" y="274208"/>
                </a:lnTo>
                <a:lnTo>
                  <a:pt x="104444" y="274208"/>
                </a:lnTo>
                <a:lnTo>
                  <a:pt x="89343" y="259107"/>
                </a:lnTo>
                <a:lnTo>
                  <a:pt x="89331" y="71122"/>
                </a:lnTo>
                <a:lnTo>
                  <a:pt x="112051" y="71122"/>
                </a:lnTo>
                <a:lnTo>
                  <a:pt x="89374" y="48445"/>
                </a:lnTo>
                <a:lnTo>
                  <a:pt x="89331" y="37099"/>
                </a:lnTo>
                <a:lnTo>
                  <a:pt x="96824" y="29606"/>
                </a:lnTo>
                <a:lnTo>
                  <a:pt x="149553" y="29606"/>
                </a:lnTo>
                <a:lnTo>
                  <a:pt x="134416" y="14493"/>
                </a:lnTo>
                <a:lnTo>
                  <a:pt x="124500" y="4790"/>
                </a:lnTo>
                <a:lnTo>
                  <a:pt x="112554" y="243"/>
                </a:lnTo>
                <a:lnTo>
                  <a:pt x="96815" y="0"/>
                </a:lnTo>
                <a:close/>
              </a:path>
              <a:path w="479425" h="480695">
                <a:moveTo>
                  <a:pt x="104444" y="274208"/>
                </a:moveTo>
                <a:lnTo>
                  <a:pt x="81838" y="274208"/>
                </a:lnTo>
                <a:lnTo>
                  <a:pt x="205917" y="398287"/>
                </a:lnTo>
                <a:lnTo>
                  <a:pt x="160836" y="447177"/>
                </a:lnTo>
                <a:lnTo>
                  <a:pt x="157022" y="450992"/>
                </a:lnTo>
                <a:lnTo>
                  <a:pt x="196470" y="450992"/>
                </a:lnTo>
                <a:lnTo>
                  <a:pt x="228486" y="420927"/>
                </a:lnTo>
                <a:lnTo>
                  <a:pt x="435427" y="420893"/>
                </a:lnTo>
                <a:lnTo>
                  <a:pt x="449240" y="418759"/>
                </a:lnTo>
                <a:lnTo>
                  <a:pt x="461126" y="412883"/>
                </a:lnTo>
                <a:lnTo>
                  <a:pt x="470726" y="404056"/>
                </a:lnTo>
                <a:lnTo>
                  <a:pt x="475942" y="390794"/>
                </a:lnTo>
                <a:lnTo>
                  <a:pt x="221030" y="390794"/>
                </a:lnTo>
                <a:lnTo>
                  <a:pt x="104444" y="274208"/>
                </a:lnTo>
                <a:close/>
              </a:path>
              <a:path w="479425" h="480695">
                <a:moveTo>
                  <a:pt x="112051" y="71122"/>
                </a:moveTo>
                <a:lnTo>
                  <a:pt x="89331" y="71122"/>
                </a:lnTo>
                <a:lnTo>
                  <a:pt x="409077" y="390754"/>
                </a:lnTo>
                <a:lnTo>
                  <a:pt x="228523" y="390794"/>
                </a:lnTo>
                <a:lnTo>
                  <a:pt x="431723" y="390794"/>
                </a:lnTo>
                <a:lnTo>
                  <a:pt x="112051" y="71122"/>
                </a:lnTo>
                <a:close/>
              </a:path>
              <a:path w="479425" h="480695">
                <a:moveTo>
                  <a:pt x="149553" y="29606"/>
                </a:moveTo>
                <a:lnTo>
                  <a:pt x="111937" y="29606"/>
                </a:lnTo>
                <a:lnTo>
                  <a:pt x="115620" y="33416"/>
                </a:lnTo>
                <a:lnTo>
                  <a:pt x="450519" y="368188"/>
                </a:lnTo>
                <a:lnTo>
                  <a:pt x="450519" y="383301"/>
                </a:lnTo>
                <a:lnTo>
                  <a:pt x="443026" y="390794"/>
                </a:lnTo>
                <a:lnTo>
                  <a:pt x="475942" y="390794"/>
                </a:lnTo>
                <a:lnTo>
                  <a:pt x="476680" y="388917"/>
                </a:lnTo>
                <a:lnTo>
                  <a:pt x="479106" y="375764"/>
                </a:lnTo>
                <a:lnTo>
                  <a:pt x="478267" y="364511"/>
                </a:lnTo>
                <a:lnTo>
                  <a:pt x="474420" y="355072"/>
                </a:lnTo>
                <a:lnTo>
                  <a:pt x="467828" y="347362"/>
                </a:lnTo>
                <a:lnTo>
                  <a:pt x="149553" y="29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41335" y="5061203"/>
            <a:ext cx="227329" cy="226060"/>
          </a:xfrm>
          <a:custGeom>
            <a:avLst/>
            <a:gdLst/>
            <a:ahLst/>
            <a:cxnLst/>
            <a:rect l="l" t="t" r="r" b="b"/>
            <a:pathLst>
              <a:path w="227329" h="226060">
                <a:moveTo>
                  <a:pt x="15113" y="0"/>
                </a:moveTo>
                <a:lnTo>
                  <a:pt x="7620" y="0"/>
                </a:lnTo>
                <a:lnTo>
                  <a:pt x="0" y="7493"/>
                </a:lnTo>
                <a:lnTo>
                  <a:pt x="0" y="22606"/>
                </a:lnTo>
                <a:lnTo>
                  <a:pt x="7620" y="30099"/>
                </a:lnTo>
                <a:lnTo>
                  <a:pt x="15113" y="30099"/>
                </a:lnTo>
                <a:lnTo>
                  <a:pt x="29754" y="30710"/>
                </a:lnTo>
                <a:lnTo>
                  <a:pt x="71808" y="39479"/>
                </a:lnTo>
                <a:lnTo>
                  <a:pt x="109981" y="57585"/>
                </a:lnTo>
                <a:lnTo>
                  <a:pt x="142890" y="83661"/>
                </a:lnTo>
                <a:lnTo>
                  <a:pt x="169156" y="116337"/>
                </a:lnTo>
                <a:lnTo>
                  <a:pt x="187398" y="154246"/>
                </a:lnTo>
                <a:lnTo>
                  <a:pt x="196233" y="196019"/>
                </a:lnTo>
                <a:lnTo>
                  <a:pt x="196850" y="210566"/>
                </a:lnTo>
                <a:lnTo>
                  <a:pt x="196850" y="218059"/>
                </a:lnTo>
                <a:lnTo>
                  <a:pt x="204343" y="225552"/>
                </a:lnTo>
                <a:lnTo>
                  <a:pt x="219456" y="225552"/>
                </a:lnTo>
                <a:lnTo>
                  <a:pt x="227075" y="218059"/>
                </a:lnTo>
                <a:lnTo>
                  <a:pt x="227075" y="210566"/>
                </a:lnTo>
                <a:lnTo>
                  <a:pt x="226375" y="193256"/>
                </a:lnTo>
                <a:lnTo>
                  <a:pt x="216297" y="143898"/>
                </a:lnTo>
                <a:lnTo>
                  <a:pt x="195386" y="99518"/>
                </a:lnTo>
                <a:lnTo>
                  <a:pt x="165100" y="61563"/>
                </a:lnTo>
                <a:lnTo>
                  <a:pt x="126892" y="31477"/>
                </a:lnTo>
                <a:lnTo>
                  <a:pt x="82218" y="10706"/>
                </a:lnTo>
                <a:lnTo>
                  <a:pt x="32535" y="695"/>
                </a:lnTo>
                <a:lnTo>
                  <a:pt x="15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55293" y="1630094"/>
            <a:ext cx="257048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6699"/>
                </a:solidFill>
                <a:latin typeface="微软雅黑"/>
                <a:cs typeface="微软雅黑"/>
              </a:rPr>
              <a:t>高端外用制剂开发平台</a:t>
            </a:r>
            <a:endParaRPr sz="2000">
              <a:latin typeface="微软雅黑"/>
              <a:cs typeface="微软雅黑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006699"/>
                </a:solidFill>
                <a:latin typeface="微软雅黑"/>
                <a:cs typeface="微软雅黑"/>
              </a:rPr>
              <a:t>（北京）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10080" y="5031926"/>
            <a:ext cx="206184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微软雅黑"/>
                <a:cs typeface="微软雅黑"/>
              </a:rPr>
              <a:t>健康产品开发基地</a:t>
            </a:r>
            <a:endParaRPr sz="2000">
              <a:latin typeface="微软雅黑"/>
              <a:cs typeface="微软雅黑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微软雅黑"/>
                <a:cs typeface="微软雅黑"/>
              </a:rPr>
              <a:t>（云南）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11031" y="1630094"/>
            <a:ext cx="282511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微软雅黑"/>
                <a:cs typeface="微软雅黑"/>
              </a:rPr>
              <a:t>医疗器械临床开发及申报</a:t>
            </a:r>
            <a:endParaRPr sz="2000">
              <a:latin typeface="微软雅黑"/>
              <a:cs typeface="微软雅黑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微软雅黑"/>
                <a:cs typeface="微软雅黑"/>
              </a:rPr>
              <a:t>（海南博鳌）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0216" y="5031926"/>
            <a:ext cx="25704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6699"/>
                </a:solidFill>
                <a:latin typeface="微软雅黑"/>
                <a:cs typeface="微软雅黑"/>
              </a:rPr>
              <a:t>澳大利亚创新服务中心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39232" y="3680588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/>
                <a:cs typeface="微软雅黑"/>
              </a:rPr>
              <a:t>新兴业务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集团业务范围</a:t>
            </a:r>
            <a:r>
              <a:rPr spc="-15" dirty="0">
                <a:latin typeface="微软雅黑"/>
                <a:cs typeface="微软雅黑"/>
              </a:rPr>
              <a:t>-</a:t>
            </a:r>
            <a:r>
              <a:rPr spc="-30" dirty="0"/>
              <a:t>新兴业务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4743" y="1359408"/>
            <a:ext cx="3552825" cy="287020"/>
          </a:xfrm>
          <a:custGeom>
            <a:avLst/>
            <a:gdLst/>
            <a:ahLst/>
            <a:cxnLst/>
            <a:rect l="l" t="t" r="r" b="b"/>
            <a:pathLst>
              <a:path w="3552825" h="287019">
                <a:moveTo>
                  <a:pt x="3504691" y="0"/>
                </a:moveTo>
                <a:lnTo>
                  <a:pt x="43078" y="224"/>
                </a:lnTo>
                <a:lnTo>
                  <a:pt x="8190" y="20966"/>
                </a:lnTo>
                <a:lnTo>
                  <a:pt x="0" y="47751"/>
                </a:lnTo>
                <a:lnTo>
                  <a:pt x="224" y="243433"/>
                </a:lnTo>
                <a:lnTo>
                  <a:pt x="20966" y="278321"/>
                </a:lnTo>
                <a:lnTo>
                  <a:pt x="47751" y="286512"/>
                </a:lnTo>
                <a:lnTo>
                  <a:pt x="3509365" y="286287"/>
                </a:lnTo>
                <a:lnTo>
                  <a:pt x="3544253" y="265545"/>
                </a:lnTo>
                <a:lnTo>
                  <a:pt x="3552444" y="238759"/>
                </a:lnTo>
                <a:lnTo>
                  <a:pt x="3552219" y="43078"/>
                </a:lnTo>
                <a:lnTo>
                  <a:pt x="3531477" y="8190"/>
                </a:lnTo>
                <a:lnTo>
                  <a:pt x="3504691" y="0"/>
                </a:lnTo>
                <a:close/>
              </a:path>
            </a:pathLst>
          </a:custGeom>
          <a:solidFill>
            <a:srgbClr val="2C9C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5495" y="1368552"/>
            <a:ext cx="3526790" cy="276225"/>
          </a:xfrm>
          <a:custGeom>
            <a:avLst/>
            <a:gdLst/>
            <a:ahLst/>
            <a:cxnLst/>
            <a:rect l="l" t="t" r="r" b="b"/>
            <a:pathLst>
              <a:path w="3526790" h="276225">
                <a:moveTo>
                  <a:pt x="3480562" y="0"/>
                </a:moveTo>
                <a:lnTo>
                  <a:pt x="44204" y="33"/>
                </a:lnTo>
                <a:lnTo>
                  <a:pt x="8481" y="19353"/>
                </a:lnTo>
                <a:lnTo>
                  <a:pt x="0" y="45974"/>
                </a:lnTo>
                <a:lnTo>
                  <a:pt x="33" y="231639"/>
                </a:lnTo>
                <a:lnTo>
                  <a:pt x="19353" y="267362"/>
                </a:lnTo>
                <a:lnTo>
                  <a:pt x="45974" y="275844"/>
                </a:lnTo>
                <a:lnTo>
                  <a:pt x="3482331" y="275810"/>
                </a:lnTo>
                <a:lnTo>
                  <a:pt x="3518054" y="256490"/>
                </a:lnTo>
                <a:lnTo>
                  <a:pt x="3526536" y="229870"/>
                </a:lnTo>
                <a:lnTo>
                  <a:pt x="3526502" y="44204"/>
                </a:lnTo>
                <a:lnTo>
                  <a:pt x="3507182" y="8481"/>
                </a:lnTo>
                <a:lnTo>
                  <a:pt x="3480562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13021" y="1415594"/>
            <a:ext cx="95059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临床前</a:t>
            </a:r>
            <a:r>
              <a:rPr sz="1400" b="1" spc="-5" dirty="0">
                <a:solidFill>
                  <a:srgbClr val="FFFFFF"/>
                </a:solidFill>
                <a:latin typeface="微软雅黑"/>
                <a:cs typeface="微软雅黑"/>
              </a:rPr>
              <a:t>CR</a:t>
            </a: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O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3291" y="2202179"/>
            <a:ext cx="1150620" cy="792480"/>
          </a:xfrm>
          <a:custGeom>
            <a:avLst/>
            <a:gdLst/>
            <a:ahLst/>
            <a:cxnLst/>
            <a:rect l="l" t="t" r="r" b="b"/>
            <a:pathLst>
              <a:path w="1150620" h="792480">
                <a:moveTo>
                  <a:pt x="1018540" y="0"/>
                </a:moveTo>
                <a:lnTo>
                  <a:pt x="121648" y="406"/>
                </a:lnTo>
                <a:lnTo>
                  <a:pt x="80269" y="10555"/>
                </a:lnTo>
                <a:lnTo>
                  <a:pt x="45191" y="32616"/>
                </a:lnTo>
                <a:lnTo>
                  <a:pt x="18720" y="64275"/>
                </a:lnTo>
                <a:lnTo>
                  <a:pt x="3166" y="103216"/>
                </a:lnTo>
                <a:lnTo>
                  <a:pt x="0" y="132080"/>
                </a:lnTo>
                <a:lnTo>
                  <a:pt x="405" y="670824"/>
                </a:lnTo>
                <a:lnTo>
                  <a:pt x="10548" y="712188"/>
                </a:lnTo>
                <a:lnTo>
                  <a:pt x="32599" y="747268"/>
                </a:lnTo>
                <a:lnTo>
                  <a:pt x="64253" y="773747"/>
                </a:lnTo>
                <a:lnTo>
                  <a:pt x="103201" y="789311"/>
                </a:lnTo>
                <a:lnTo>
                  <a:pt x="132080" y="792480"/>
                </a:lnTo>
                <a:lnTo>
                  <a:pt x="1028964" y="792073"/>
                </a:lnTo>
                <a:lnTo>
                  <a:pt x="1070328" y="781924"/>
                </a:lnTo>
                <a:lnTo>
                  <a:pt x="1105408" y="759863"/>
                </a:lnTo>
                <a:lnTo>
                  <a:pt x="1131887" y="728204"/>
                </a:lnTo>
                <a:lnTo>
                  <a:pt x="1147451" y="689263"/>
                </a:lnTo>
                <a:lnTo>
                  <a:pt x="1150620" y="660400"/>
                </a:lnTo>
                <a:lnTo>
                  <a:pt x="1150213" y="121655"/>
                </a:lnTo>
                <a:lnTo>
                  <a:pt x="1140064" y="80291"/>
                </a:lnTo>
                <a:lnTo>
                  <a:pt x="1118003" y="45211"/>
                </a:lnTo>
                <a:lnTo>
                  <a:pt x="1086344" y="18732"/>
                </a:lnTo>
                <a:lnTo>
                  <a:pt x="1047403" y="3168"/>
                </a:lnTo>
                <a:lnTo>
                  <a:pt x="1018540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6527" y="3596640"/>
            <a:ext cx="1153795" cy="791210"/>
          </a:xfrm>
          <a:custGeom>
            <a:avLst/>
            <a:gdLst/>
            <a:ahLst/>
            <a:cxnLst/>
            <a:rect l="l" t="t" r="r" b="b"/>
            <a:pathLst>
              <a:path w="1153795" h="791210">
                <a:moveTo>
                  <a:pt x="1021841" y="0"/>
                </a:moveTo>
                <a:lnTo>
                  <a:pt x="121807" y="375"/>
                </a:lnTo>
                <a:lnTo>
                  <a:pt x="80387" y="10417"/>
                </a:lnTo>
                <a:lnTo>
                  <a:pt x="45263" y="32409"/>
                </a:lnTo>
                <a:lnTo>
                  <a:pt x="18753" y="64031"/>
                </a:lnTo>
                <a:lnTo>
                  <a:pt x="3172" y="102960"/>
                </a:lnTo>
                <a:lnTo>
                  <a:pt x="0" y="131826"/>
                </a:lnTo>
                <a:lnTo>
                  <a:pt x="374" y="669143"/>
                </a:lnTo>
                <a:lnTo>
                  <a:pt x="10411" y="710552"/>
                </a:lnTo>
                <a:lnTo>
                  <a:pt x="32397" y="745676"/>
                </a:lnTo>
                <a:lnTo>
                  <a:pt x="64014" y="772193"/>
                </a:lnTo>
                <a:lnTo>
                  <a:pt x="102948" y="787782"/>
                </a:lnTo>
                <a:lnTo>
                  <a:pt x="131825" y="790956"/>
                </a:lnTo>
                <a:lnTo>
                  <a:pt x="1031855" y="790580"/>
                </a:lnTo>
                <a:lnTo>
                  <a:pt x="1073264" y="780538"/>
                </a:lnTo>
                <a:lnTo>
                  <a:pt x="1108388" y="758546"/>
                </a:lnTo>
                <a:lnTo>
                  <a:pt x="1134905" y="726924"/>
                </a:lnTo>
                <a:lnTo>
                  <a:pt x="1150494" y="687995"/>
                </a:lnTo>
                <a:lnTo>
                  <a:pt x="1153667" y="659130"/>
                </a:lnTo>
                <a:lnTo>
                  <a:pt x="1153292" y="121812"/>
                </a:lnTo>
                <a:lnTo>
                  <a:pt x="1143250" y="80403"/>
                </a:lnTo>
                <a:lnTo>
                  <a:pt x="1121258" y="45279"/>
                </a:lnTo>
                <a:lnTo>
                  <a:pt x="1089636" y="18762"/>
                </a:lnTo>
                <a:lnTo>
                  <a:pt x="1050707" y="3173"/>
                </a:lnTo>
                <a:lnTo>
                  <a:pt x="1021841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5410" y="3672002"/>
            <a:ext cx="77216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微软雅黑"/>
                <a:cs typeface="微软雅黑"/>
              </a:rPr>
              <a:t>CR</a:t>
            </a: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O医药 研发外包 服务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62250" y="2195322"/>
            <a:ext cx="1123315" cy="829310"/>
          </a:xfrm>
          <a:custGeom>
            <a:avLst/>
            <a:gdLst/>
            <a:ahLst/>
            <a:cxnLst/>
            <a:rect l="l" t="t" r="r" b="b"/>
            <a:pathLst>
              <a:path w="1123314" h="829310">
                <a:moveTo>
                  <a:pt x="0" y="0"/>
                </a:moveTo>
                <a:lnTo>
                  <a:pt x="708660" y="0"/>
                </a:lnTo>
                <a:lnTo>
                  <a:pt x="1123188" y="414527"/>
                </a:lnTo>
                <a:lnTo>
                  <a:pt x="708660" y="829055"/>
                </a:lnTo>
                <a:lnTo>
                  <a:pt x="0" y="82905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7005" y="2199894"/>
            <a:ext cx="1247140" cy="829310"/>
          </a:xfrm>
          <a:custGeom>
            <a:avLst/>
            <a:gdLst/>
            <a:ahLst/>
            <a:cxnLst/>
            <a:rect l="l" t="t" r="r" b="b"/>
            <a:pathLst>
              <a:path w="1247139" h="829310">
                <a:moveTo>
                  <a:pt x="0" y="0"/>
                </a:moveTo>
                <a:lnTo>
                  <a:pt x="832104" y="0"/>
                </a:lnTo>
                <a:lnTo>
                  <a:pt x="1246632" y="414527"/>
                </a:lnTo>
                <a:lnTo>
                  <a:pt x="832104" y="829055"/>
                </a:lnTo>
                <a:lnTo>
                  <a:pt x="0" y="829055"/>
                </a:lnTo>
                <a:lnTo>
                  <a:pt x="414528" y="41452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44533" y="2212085"/>
            <a:ext cx="1336675" cy="829310"/>
          </a:xfrm>
          <a:custGeom>
            <a:avLst/>
            <a:gdLst/>
            <a:ahLst/>
            <a:cxnLst/>
            <a:rect l="l" t="t" r="r" b="b"/>
            <a:pathLst>
              <a:path w="1336675" h="829310">
                <a:moveTo>
                  <a:pt x="0" y="0"/>
                </a:moveTo>
                <a:lnTo>
                  <a:pt x="922020" y="0"/>
                </a:lnTo>
                <a:lnTo>
                  <a:pt x="1336548" y="414527"/>
                </a:lnTo>
                <a:lnTo>
                  <a:pt x="922020" y="829055"/>
                </a:lnTo>
                <a:lnTo>
                  <a:pt x="0" y="829055"/>
                </a:lnTo>
                <a:lnTo>
                  <a:pt x="414527" y="41452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19394" y="2204466"/>
            <a:ext cx="1001394" cy="829310"/>
          </a:xfrm>
          <a:custGeom>
            <a:avLst/>
            <a:gdLst/>
            <a:ahLst/>
            <a:cxnLst/>
            <a:rect l="l" t="t" r="r" b="b"/>
            <a:pathLst>
              <a:path w="1001395" h="829310">
                <a:moveTo>
                  <a:pt x="0" y="0"/>
                </a:moveTo>
                <a:lnTo>
                  <a:pt x="586739" y="0"/>
                </a:lnTo>
                <a:lnTo>
                  <a:pt x="1001267" y="414528"/>
                </a:lnTo>
                <a:lnTo>
                  <a:pt x="586739" y="829056"/>
                </a:lnTo>
                <a:lnTo>
                  <a:pt x="0" y="829056"/>
                </a:lnTo>
                <a:lnTo>
                  <a:pt x="414527" y="41452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8253" y="2202942"/>
            <a:ext cx="1049020" cy="829310"/>
          </a:xfrm>
          <a:custGeom>
            <a:avLst/>
            <a:gdLst/>
            <a:ahLst/>
            <a:cxnLst/>
            <a:rect l="l" t="t" r="r" b="b"/>
            <a:pathLst>
              <a:path w="1049020" h="829310">
                <a:moveTo>
                  <a:pt x="0" y="0"/>
                </a:moveTo>
                <a:lnTo>
                  <a:pt x="633984" y="0"/>
                </a:lnTo>
                <a:lnTo>
                  <a:pt x="1048512" y="414528"/>
                </a:lnTo>
                <a:lnTo>
                  <a:pt x="633984" y="829056"/>
                </a:lnTo>
                <a:lnTo>
                  <a:pt x="0" y="829056"/>
                </a:lnTo>
                <a:lnTo>
                  <a:pt x="414528" y="41452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157" y="2212085"/>
            <a:ext cx="1134110" cy="829310"/>
          </a:xfrm>
          <a:custGeom>
            <a:avLst/>
            <a:gdLst/>
            <a:ahLst/>
            <a:cxnLst/>
            <a:rect l="l" t="t" r="r" b="b"/>
            <a:pathLst>
              <a:path w="1134109" h="829310">
                <a:moveTo>
                  <a:pt x="0" y="0"/>
                </a:moveTo>
                <a:lnTo>
                  <a:pt x="719327" y="0"/>
                </a:lnTo>
                <a:lnTo>
                  <a:pt x="1133856" y="414527"/>
                </a:lnTo>
                <a:lnTo>
                  <a:pt x="719327" y="829055"/>
                </a:lnTo>
                <a:lnTo>
                  <a:pt x="0" y="829055"/>
                </a:lnTo>
                <a:lnTo>
                  <a:pt x="414527" y="41452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2238" y="2207514"/>
            <a:ext cx="1278890" cy="829310"/>
          </a:xfrm>
          <a:custGeom>
            <a:avLst/>
            <a:gdLst/>
            <a:ahLst/>
            <a:cxnLst/>
            <a:rect l="l" t="t" r="r" b="b"/>
            <a:pathLst>
              <a:path w="1278889" h="829310">
                <a:moveTo>
                  <a:pt x="0" y="0"/>
                </a:moveTo>
                <a:lnTo>
                  <a:pt x="864108" y="0"/>
                </a:lnTo>
                <a:lnTo>
                  <a:pt x="1278636" y="414527"/>
                </a:lnTo>
                <a:lnTo>
                  <a:pt x="864108" y="829056"/>
                </a:lnTo>
                <a:lnTo>
                  <a:pt x="0" y="829056"/>
                </a:lnTo>
                <a:lnTo>
                  <a:pt x="414527" y="41452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96990" y="2207514"/>
            <a:ext cx="995680" cy="828040"/>
          </a:xfrm>
          <a:custGeom>
            <a:avLst/>
            <a:gdLst/>
            <a:ahLst/>
            <a:cxnLst/>
            <a:rect l="l" t="t" r="r" b="b"/>
            <a:pathLst>
              <a:path w="995679" h="828039">
                <a:moveTo>
                  <a:pt x="0" y="0"/>
                </a:moveTo>
                <a:lnTo>
                  <a:pt x="581406" y="0"/>
                </a:lnTo>
                <a:lnTo>
                  <a:pt x="995171" y="413765"/>
                </a:lnTo>
                <a:lnTo>
                  <a:pt x="581406" y="827532"/>
                </a:lnTo>
                <a:lnTo>
                  <a:pt x="0" y="827532"/>
                </a:lnTo>
                <a:lnTo>
                  <a:pt x="413765" y="413765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74557" y="2212085"/>
            <a:ext cx="995680" cy="828040"/>
          </a:xfrm>
          <a:custGeom>
            <a:avLst/>
            <a:gdLst/>
            <a:ahLst/>
            <a:cxnLst/>
            <a:rect l="l" t="t" r="r" b="b"/>
            <a:pathLst>
              <a:path w="995679" h="828039">
                <a:moveTo>
                  <a:pt x="0" y="0"/>
                </a:moveTo>
                <a:lnTo>
                  <a:pt x="581406" y="0"/>
                </a:lnTo>
                <a:lnTo>
                  <a:pt x="995172" y="413765"/>
                </a:lnTo>
                <a:lnTo>
                  <a:pt x="581406" y="827531"/>
                </a:lnTo>
                <a:lnTo>
                  <a:pt x="0" y="827531"/>
                </a:lnTo>
                <a:lnTo>
                  <a:pt x="413766" y="41376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98485" y="2210561"/>
            <a:ext cx="995680" cy="829310"/>
          </a:xfrm>
          <a:custGeom>
            <a:avLst/>
            <a:gdLst/>
            <a:ahLst/>
            <a:cxnLst/>
            <a:rect l="l" t="t" r="r" b="b"/>
            <a:pathLst>
              <a:path w="995679" h="829310">
                <a:moveTo>
                  <a:pt x="0" y="0"/>
                </a:moveTo>
                <a:lnTo>
                  <a:pt x="580644" y="0"/>
                </a:lnTo>
                <a:lnTo>
                  <a:pt x="995172" y="414527"/>
                </a:lnTo>
                <a:lnTo>
                  <a:pt x="580644" y="829055"/>
                </a:lnTo>
                <a:lnTo>
                  <a:pt x="0" y="829055"/>
                </a:lnTo>
                <a:lnTo>
                  <a:pt x="414528" y="41452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69438" y="2472754"/>
            <a:ext cx="7848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选择疾病 选择目标家族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14313" y="2462975"/>
            <a:ext cx="2787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临床 前期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5079" y="2483041"/>
            <a:ext cx="4051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I期到II</a:t>
            </a:r>
            <a:endParaRPr sz="10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000" spc="-15" dirty="0">
                <a:latin typeface="微软雅黑"/>
                <a:cs typeface="微软雅黑"/>
              </a:rPr>
              <a:t>期临床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72450" y="2461197"/>
            <a:ext cx="2787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III期</a:t>
            </a:r>
            <a:endParaRPr sz="10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临床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65597" y="1782317"/>
            <a:ext cx="0" cy="3178175"/>
          </a:xfrm>
          <a:custGeom>
            <a:avLst/>
            <a:gdLst/>
            <a:ahLst/>
            <a:cxnLst/>
            <a:rect l="l" t="t" r="r" b="b"/>
            <a:pathLst>
              <a:path h="3178175">
                <a:moveTo>
                  <a:pt x="0" y="0"/>
                </a:moveTo>
                <a:lnTo>
                  <a:pt x="0" y="3177921"/>
                </a:lnTo>
              </a:path>
            </a:pathLst>
          </a:custGeom>
          <a:ln w="19050">
            <a:solidFill>
              <a:srgbClr val="2583C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19138" y="1715261"/>
            <a:ext cx="1905" cy="3244850"/>
          </a:xfrm>
          <a:custGeom>
            <a:avLst/>
            <a:gdLst/>
            <a:ahLst/>
            <a:cxnLst/>
            <a:rect l="l" t="t" r="r" b="b"/>
            <a:pathLst>
              <a:path w="1904" h="3244850">
                <a:moveTo>
                  <a:pt x="1650" y="0"/>
                </a:moveTo>
                <a:lnTo>
                  <a:pt x="0" y="3244596"/>
                </a:lnTo>
              </a:path>
            </a:pathLst>
          </a:custGeom>
          <a:ln w="19049">
            <a:solidFill>
              <a:srgbClr val="2583C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74392" y="2433827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188975" y="0"/>
                </a:moveTo>
                <a:lnTo>
                  <a:pt x="188975" y="88392"/>
                </a:lnTo>
                <a:lnTo>
                  <a:pt x="0" y="88392"/>
                </a:lnTo>
                <a:lnTo>
                  <a:pt x="0" y="265175"/>
                </a:lnTo>
                <a:lnTo>
                  <a:pt x="188975" y="265175"/>
                </a:lnTo>
                <a:lnTo>
                  <a:pt x="188975" y="353568"/>
                </a:lnTo>
                <a:lnTo>
                  <a:pt x="365759" y="176784"/>
                </a:lnTo>
                <a:lnTo>
                  <a:pt x="18897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74392" y="2433827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0" y="88392"/>
                </a:moveTo>
                <a:lnTo>
                  <a:pt x="188975" y="88392"/>
                </a:lnTo>
                <a:lnTo>
                  <a:pt x="188975" y="0"/>
                </a:lnTo>
                <a:lnTo>
                  <a:pt x="365759" y="176784"/>
                </a:lnTo>
                <a:lnTo>
                  <a:pt x="188975" y="353568"/>
                </a:lnTo>
                <a:lnTo>
                  <a:pt x="188975" y="265175"/>
                </a:lnTo>
                <a:lnTo>
                  <a:pt x="0" y="265175"/>
                </a:lnTo>
                <a:lnTo>
                  <a:pt x="0" y="88392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57627" y="3761232"/>
            <a:ext cx="367665" cy="353695"/>
          </a:xfrm>
          <a:custGeom>
            <a:avLst/>
            <a:gdLst/>
            <a:ahLst/>
            <a:cxnLst/>
            <a:rect l="l" t="t" r="r" b="b"/>
            <a:pathLst>
              <a:path w="367664" h="353695">
                <a:moveTo>
                  <a:pt x="190500" y="0"/>
                </a:moveTo>
                <a:lnTo>
                  <a:pt x="190500" y="88392"/>
                </a:lnTo>
                <a:lnTo>
                  <a:pt x="0" y="88392"/>
                </a:lnTo>
                <a:lnTo>
                  <a:pt x="0" y="265176"/>
                </a:lnTo>
                <a:lnTo>
                  <a:pt x="190500" y="265176"/>
                </a:lnTo>
                <a:lnTo>
                  <a:pt x="190500" y="353568"/>
                </a:lnTo>
                <a:lnTo>
                  <a:pt x="367284" y="176784"/>
                </a:lnTo>
                <a:lnTo>
                  <a:pt x="1905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57627" y="3761232"/>
            <a:ext cx="367665" cy="353695"/>
          </a:xfrm>
          <a:custGeom>
            <a:avLst/>
            <a:gdLst/>
            <a:ahLst/>
            <a:cxnLst/>
            <a:rect l="l" t="t" r="r" b="b"/>
            <a:pathLst>
              <a:path w="367664" h="353695">
                <a:moveTo>
                  <a:pt x="0" y="88392"/>
                </a:moveTo>
                <a:lnTo>
                  <a:pt x="190500" y="88392"/>
                </a:lnTo>
                <a:lnTo>
                  <a:pt x="190500" y="0"/>
                </a:lnTo>
                <a:lnTo>
                  <a:pt x="367284" y="176784"/>
                </a:lnTo>
                <a:lnTo>
                  <a:pt x="190500" y="353568"/>
                </a:lnTo>
                <a:lnTo>
                  <a:pt x="190500" y="265176"/>
                </a:lnTo>
                <a:lnTo>
                  <a:pt x="0" y="265176"/>
                </a:lnTo>
                <a:lnTo>
                  <a:pt x="0" y="88392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3105" y="3236214"/>
            <a:ext cx="7394575" cy="1515110"/>
          </a:xfrm>
          <a:custGeom>
            <a:avLst/>
            <a:gdLst/>
            <a:ahLst/>
            <a:cxnLst/>
            <a:rect l="l" t="t" r="r" b="b"/>
            <a:pathLst>
              <a:path w="7394575" h="1515110">
                <a:moveTo>
                  <a:pt x="0" y="252475"/>
                </a:moveTo>
                <a:lnTo>
                  <a:pt x="3304" y="211521"/>
                </a:lnTo>
                <a:lnTo>
                  <a:pt x="12870" y="172671"/>
                </a:lnTo>
                <a:lnTo>
                  <a:pt x="28179" y="136445"/>
                </a:lnTo>
                <a:lnTo>
                  <a:pt x="48711" y="103363"/>
                </a:lnTo>
                <a:lnTo>
                  <a:pt x="73945" y="73945"/>
                </a:lnTo>
                <a:lnTo>
                  <a:pt x="103363" y="48711"/>
                </a:lnTo>
                <a:lnTo>
                  <a:pt x="136445" y="28179"/>
                </a:lnTo>
                <a:lnTo>
                  <a:pt x="172671" y="12870"/>
                </a:lnTo>
                <a:lnTo>
                  <a:pt x="211521" y="3304"/>
                </a:lnTo>
                <a:lnTo>
                  <a:pt x="252475" y="0"/>
                </a:lnTo>
                <a:lnTo>
                  <a:pt x="7141972" y="0"/>
                </a:lnTo>
                <a:lnTo>
                  <a:pt x="7182926" y="3304"/>
                </a:lnTo>
                <a:lnTo>
                  <a:pt x="7221776" y="12870"/>
                </a:lnTo>
                <a:lnTo>
                  <a:pt x="7258002" y="28179"/>
                </a:lnTo>
                <a:lnTo>
                  <a:pt x="7291084" y="48711"/>
                </a:lnTo>
                <a:lnTo>
                  <a:pt x="7320502" y="73945"/>
                </a:lnTo>
                <a:lnTo>
                  <a:pt x="7345736" y="103363"/>
                </a:lnTo>
                <a:lnTo>
                  <a:pt x="7366268" y="136445"/>
                </a:lnTo>
                <a:lnTo>
                  <a:pt x="7381577" y="172671"/>
                </a:lnTo>
                <a:lnTo>
                  <a:pt x="7391143" y="211521"/>
                </a:lnTo>
                <a:lnTo>
                  <a:pt x="7394448" y="252475"/>
                </a:lnTo>
                <a:lnTo>
                  <a:pt x="7394448" y="1262380"/>
                </a:lnTo>
                <a:lnTo>
                  <a:pt x="7391143" y="1303334"/>
                </a:lnTo>
                <a:lnTo>
                  <a:pt x="7381577" y="1342184"/>
                </a:lnTo>
                <a:lnTo>
                  <a:pt x="7366268" y="1378410"/>
                </a:lnTo>
                <a:lnTo>
                  <a:pt x="7345736" y="1411492"/>
                </a:lnTo>
                <a:lnTo>
                  <a:pt x="7320502" y="1440910"/>
                </a:lnTo>
                <a:lnTo>
                  <a:pt x="7291084" y="1466144"/>
                </a:lnTo>
                <a:lnTo>
                  <a:pt x="7258002" y="1486676"/>
                </a:lnTo>
                <a:lnTo>
                  <a:pt x="7221776" y="1501985"/>
                </a:lnTo>
                <a:lnTo>
                  <a:pt x="7182926" y="1511551"/>
                </a:lnTo>
                <a:lnTo>
                  <a:pt x="7141972" y="1514856"/>
                </a:lnTo>
                <a:lnTo>
                  <a:pt x="252475" y="1514856"/>
                </a:lnTo>
                <a:lnTo>
                  <a:pt x="211521" y="1511551"/>
                </a:lnTo>
                <a:lnTo>
                  <a:pt x="172671" y="1501985"/>
                </a:lnTo>
                <a:lnTo>
                  <a:pt x="136445" y="1486676"/>
                </a:lnTo>
                <a:lnTo>
                  <a:pt x="103363" y="1466144"/>
                </a:lnTo>
                <a:lnTo>
                  <a:pt x="73945" y="1440910"/>
                </a:lnTo>
                <a:lnTo>
                  <a:pt x="48711" y="1411492"/>
                </a:lnTo>
                <a:lnTo>
                  <a:pt x="28179" y="1378410"/>
                </a:lnTo>
                <a:lnTo>
                  <a:pt x="12870" y="1342184"/>
                </a:lnTo>
                <a:lnTo>
                  <a:pt x="3304" y="1303334"/>
                </a:lnTo>
                <a:lnTo>
                  <a:pt x="0" y="1262380"/>
                </a:lnTo>
                <a:lnTo>
                  <a:pt x="0" y="252475"/>
                </a:lnTo>
                <a:close/>
              </a:path>
            </a:pathLst>
          </a:custGeom>
          <a:ln w="19049">
            <a:solidFill>
              <a:srgbClr val="2583C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90388" y="3372611"/>
            <a:ext cx="1257300" cy="245745"/>
          </a:xfrm>
          <a:custGeom>
            <a:avLst/>
            <a:gdLst/>
            <a:ahLst/>
            <a:cxnLst/>
            <a:rect l="l" t="t" r="r" b="b"/>
            <a:pathLst>
              <a:path w="1257300" h="245745">
                <a:moveTo>
                  <a:pt x="0" y="245363"/>
                </a:moveTo>
                <a:lnTo>
                  <a:pt x="1257300" y="245363"/>
                </a:lnTo>
                <a:lnTo>
                  <a:pt x="1257300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ln w="9525">
            <a:solidFill>
              <a:srgbClr val="2583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64251" y="3426397"/>
            <a:ext cx="9112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安全性评价研究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90388" y="3703320"/>
            <a:ext cx="1257300" cy="245745"/>
          </a:xfrm>
          <a:custGeom>
            <a:avLst/>
            <a:gdLst/>
            <a:ahLst/>
            <a:cxnLst/>
            <a:rect l="l" t="t" r="r" b="b"/>
            <a:pathLst>
              <a:path w="1257300" h="245745">
                <a:moveTo>
                  <a:pt x="0" y="245363"/>
                </a:moveTo>
                <a:lnTo>
                  <a:pt x="1257300" y="245363"/>
                </a:lnTo>
                <a:lnTo>
                  <a:pt x="1257300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ln w="9525">
            <a:solidFill>
              <a:srgbClr val="2583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63870" y="3758120"/>
            <a:ext cx="9112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药物学研究服务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04359" y="4959096"/>
            <a:ext cx="4745990" cy="341630"/>
          </a:xfrm>
          <a:custGeom>
            <a:avLst/>
            <a:gdLst/>
            <a:ahLst/>
            <a:cxnLst/>
            <a:rect l="l" t="t" r="r" b="b"/>
            <a:pathLst>
              <a:path w="4745990" h="341629">
                <a:moveTo>
                  <a:pt x="4688840" y="0"/>
                </a:moveTo>
                <a:lnTo>
                  <a:pt x="51962" y="212"/>
                </a:lnTo>
                <a:lnTo>
                  <a:pt x="15080" y="18354"/>
                </a:lnTo>
                <a:lnTo>
                  <a:pt x="0" y="56895"/>
                </a:lnTo>
                <a:lnTo>
                  <a:pt x="212" y="289413"/>
                </a:lnTo>
                <a:lnTo>
                  <a:pt x="18354" y="326295"/>
                </a:lnTo>
                <a:lnTo>
                  <a:pt x="56895" y="341375"/>
                </a:lnTo>
                <a:lnTo>
                  <a:pt x="4693773" y="341163"/>
                </a:lnTo>
                <a:lnTo>
                  <a:pt x="4730655" y="323021"/>
                </a:lnTo>
                <a:lnTo>
                  <a:pt x="4745736" y="284479"/>
                </a:lnTo>
                <a:lnTo>
                  <a:pt x="4745523" y="51962"/>
                </a:lnTo>
                <a:lnTo>
                  <a:pt x="4727381" y="15080"/>
                </a:lnTo>
                <a:lnTo>
                  <a:pt x="468884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407911" y="5038142"/>
            <a:ext cx="7391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1F1F1"/>
                </a:solidFill>
                <a:latin typeface="微软雅黑"/>
                <a:cs typeface="微软雅黑"/>
              </a:rPr>
              <a:t>华氏医药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14743" y="1053083"/>
            <a:ext cx="3552825" cy="306705"/>
          </a:xfrm>
          <a:custGeom>
            <a:avLst/>
            <a:gdLst/>
            <a:ahLst/>
            <a:cxnLst/>
            <a:rect l="l" t="t" r="r" b="b"/>
            <a:pathLst>
              <a:path w="3552825" h="306705">
                <a:moveTo>
                  <a:pt x="3501389" y="0"/>
                </a:moveTo>
                <a:lnTo>
                  <a:pt x="41123" y="965"/>
                </a:lnTo>
                <a:lnTo>
                  <a:pt x="7724" y="24041"/>
                </a:lnTo>
                <a:lnTo>
                  <a:pt x="0" y="51053"/>
                </a:lnTo>
                <a:lnTo>
                  <a:pt x="965" y="265200"/>
                </a:lnTo>
                <a:lnTo>
                  <a:pt x="24041" y="298599"/>
                </a:lnTo>
                <a:lnTo>
                  <a:pt x="51053" y="306324"/>
                </a:lnTo>
                <a:lnTo>
                  <a:pt x="3511320" y="305358"/>
                </a:lnTo>
                <a:lnTo>
                  <a:pt x="3544719" y="282282"/>
                </a:lnTo>
                <a:lnTo>
                  <a:pt x="3552444" y="255269"/>
                </a:lnTo>
                <a:lnTo>
                  <a:pt x="3551478" y="41123"/>
                </a:lnTo>
                <a:lnTo>
                  <a:pt x="3528402" y="7724"/>
                </a:lnTo>
                <a:lnTo>
                  <a:pt x="3501389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962392" y="1128193"/>
            <a:ext cx="1129665" cy="47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>
              <a:lnSpc>
                <a:spcPct val="128000"/>
              </a:lnSpc>
            </a:pP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国际临床</a:t>
            </a:r>
            <a:r>
              <a:rPr sz="1400" b="1" spc="-5" dirty="0">
                <a:solidFill>
                  <a:srgbClr val="FFFFFF"/>
                </a:solidFill>
                <a:latin typeface="微软雅黑"/>
                <a:cs typeface="微软雅黑"/>
              </a:rPr>
              <a:t>CR</a:t>
            </a: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O 国内临</a:t>
            </a:r>
            <a:r>
              <a:rPr sz="1400" b="1" spc="-10" dirty="0">
                <a:solidFill>
                  <a:srgbClr val="FFFFFF"/>
                </a:solidFill>
                <a:latin typeface="微软雅黑"/>
                <a:cs typeface="微软雅黑"/>
              </a:rPr>
              <a:t>床</a:t>
            </a:r>
            <a:r>
              <a:rPr sz="1400" b="1" spc="-5" dirty="0">
                <a:solidFill>
                  <a:srgbClr val="FFFFFF"/>
                </a:solidFill>
                <a:latin typeface="微软雅黑"/>
                <a:cs typeface="微软雅黑"/>
              </a:rPr>
              <a:t>CR</a:t>
            </a: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O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71346" y="2406448"/>
            <a:ext cx="73914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新药开发 流程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50970" y="2469960"/>
            <a:ext cx="53149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基因功能 相关靶点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28717" y="2467293"/>
            <a:ext cx="4064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筛选化</a:t>
            </a:r>
            <a:endParaRPr sz="10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合物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22772" y="2393125"/>
            <a:ext cx="53149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从化合物 筛选到候 </a:t>
            </a:r>
            <a:r>
              <a:rPr sz="1000" spc="-15" dirty="0">
                <a:latin typeface="微软雅黑"/>
                <a:cs typeface="微软雅黑"/>
              </a:rPr>
              <a:t>选药物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39659" y="2450783"/>
            <a:ext cx="4635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II期到I</a:t>
            </a:r>
            <a:r>
              <a:rPr sz="1000" dirty="0">
                <a:latin typeface="微软雅黑"/>
                <a:cs typeface="微软雅黑"/>
              </a:rPr>
              <a:t>I</a:t>
            </a:r>
            <a:r>
              <a:rPr sz="1000" spc="-5" dirty="0">
                <a:latin typeface="微软雅黑"/>
                <a:cs typeface="微软雅黑"/>
              </a:rPr>
              <a:t>I</a:t>
            </a:r>
            <a:endParaRPr sz="10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期临床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24392" y="2409000"/>
            <a:ext cx="2787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注册 与上 市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87636" y="2441639"/>
            <a:ext cx="6578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上市后监测</a:t>
            </a:r>
            <a:endParaRPr sz="10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IV期临床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56534" y="1829556"/>
            <a:ext cx="1397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6699"/>
                </a:solidFill>
                <a:latin typeface="微软雅黑"/>
                <a:cs typeface="微软雅黑"/>
              </a:rPr>
              <a:t>药物探索和早期研究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53836" y="1851781"/>
            <a:ext cx="7874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6699"/>
                </a:solidFill>
                <a:latin typeface="微软雅黑"/>
                <a:cs typeface="微软雅黑"/>
              </a:rPr>
              <a:t>临床前研究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86041" y="1834382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6699"/>
                </a:solidFill>
                <a:latin typeface="微软雅黑"/>
                <a:cs typeface="微软雅黑"/>
              </a:rPr>
              <a:t>临床研究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98942" y="1824984"/>
            <a:ext cx="1092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6699"/>
                </a:solidFill>
                <a:latin typeface="微软雅黑"/>
                <a:cs typeface="微软雅黑"/>
              </a:rPr>
              <a:t>审批与投资上市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91611" y="3456432"/>
            <a:ext cx="556260" cy="399415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6685" marR="139065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药物 来源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17035" y="3444240"/>
            <a:ext cx="556260" cy="399415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6685" marR="13843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生物 咨询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97707" y="4091940"/>
            <a:ext cx="558165" cy="398145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7320" marR="13970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化学 合成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17035" y="4091940"/>
            <a:ext cx="556260" cy="399415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6685">
              <a:lnSpc>
                <a:spcPct val="100000"/>
              </a:lnSpc>
            </a:pPr>
            <a:r>
              <a:rPr sz="1000" spc="-15" dirty="0">
                <a:latin typeface="微软雅黑"/>
                <a:cs typeface="微软雅黑"/>
              </a:rPr>
              <a:t>药物</a:t>
            </a:r>
            <a:endParaRPr sz="1000">
              <a:latin typeface="微软雅黑"/>
              <a:cs typeface="微软雅黑"/>
            </a:endParaRPr>
          </a:p>
          <a:p>
            <a:pPr marL="146685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改构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04359" y="3439667"/>
            <a:ext cx="556260" cy="399415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6685" marR="139065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药物 筛选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04359" y="4091940"/>
            <a:ext cx="556260" cy="398145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7320" marR="13843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委托 小试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90388" y="4052315"/>
            <a:ext cx="1259205" cy="24384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药代动力学研究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379720" y="4418076"/>
            <a:ext cx="1257300" cy="245745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5110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其他研究服务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60107" y="3610355"/>
            <a:ext cx="655320" cy="70739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3350" marR="109855" indent="-17145" algn="just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I期到IV 期临床 试验技 术服务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741919" y="3610355"/>
            <a:ext cx="736600" cy="70739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0489" marR="101600" algn="ctr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临床试验 数据管理 与统计分 析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99931" y="3617976"/>
            <a:ext cx="448309" cy="551815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3345" marR="83820" algn="just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注册 申报 服务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150095" y="3611879"/>
            <a:ext cx="768350" cy="398145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9865" marR="118745" indent="-64135">
              <a:lnSpc>
                <a:spcPct val="100000"/>
              </a:lnSpc>
            </a:pPr>
            <a:r>
              <a:rPr sz="1000" spc="-10" dirty="0">
                <a:latin typeface="微软雅黑"/>
                <a:cs typeface="微软雅黑"/>
              </a:rPr>
              <a:t>上市后监 测服务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148571" y="4091940"/>
            <a:ext cx="769620" cy="245745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ct val="100000"/>
              </a:lnSpc>
            </a:pPr>
            <a:r>
              <a:rPr sz="1000" spc="-15" dirty="0">
                <a:latin typeface="微软雅黑"/>
                <a:cs typeface="微软雅黑"/>
              </a:rPr>
              <a:t>营销服务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3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pc="-30" dirty="0"/>
              <a:t>集团业务范围</a:t>
            </a:r>
          </a:p>
        </p:txBody>
      </p:sp>
      <p:sp>
        <p:nvSpPr>
          <p:cNvPr id="62" name="object 62"/>
          <p:cNvSpPr/>
          <p:nvPr/>
        </p:nvSpPr>
        <p:spPr>
          <a:xfrm>
            <a:off x="2919983" y="5426964"/>
            <a:ext cx="1972310" cy="341630"/>
          </a:xfrm>
          <a:custGeom>
            <a:avLst/>
            <a:gdLst/>
            <a:ahLst/>
            <a:cxnLst/>
            <a:rect l="l" t="t" r="r" b="b"/>
            <a:pathLst>
              <a:path w="1972310" h="341629">
                <a:moveTo>
                  <a:pt x="1915160" y="0"/>
                </a:moveTo>
                <a:lnTo>
                  <a:pt x="51962" y="212"/>
                </a:lnTo>
                <a:lnTo>
                  <a:pt x="15080" y="18354"/>
                </a:lnTo>
                <a:lnTo>
                  <a:pt x="0" y="56896"/>
                </a:lnTo>
                <a:lnTo>
                  <a:pt x="212" y="289421"/>
                </a:lnTo>
                <a:lnTo>
                  <a:pt x="18354" y="326313"/>
                </a:lnTo>
                <a:lnTo>
                  <a:pt x="56896" y="341376"/>
                </a:lnTo>
                <a:lnTo>
                  <a:pt x="1920093" y="341164"/>
                </a:lnTo>
                <a:lnTo>
                  <a:pt x="1956975" y="323041"/>
                </a:lnTo>
                <a:lnTo>
                  <a:pt x="1972056" y="284480"/>
                </a:lnTo>
                <a:lnTo>
                  <a:pt x="1971843" y="51962"/>
                </a:lnTo>
                <a:lnTo>
                  <a:pt x="1953701" y="15080"/>
                </a:lnTo>
                <a:lnTo>
                  <a:pt x="1915160" y="0"/>
                </a:lnTo>
                <a:close/>
              </a:path>
            </a:pathLst>
          </a:custGeom>
          <a:solidFill>
            <a:srgbClr val="2C9C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537330" y="5506010"/>
            <a:ext cx="7391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小分子药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032247" y="5426964"/>
            <a:ext cx="1464945" cy="341630"/>
          </a:xfrm>
          <a:custGeom>
            <a:avLst/>
            <a:gdLst/>
            <a:ahLst/>
            <a:cxnLst/>
            <a:rect l="l" t="t" r="r" b="b"/>
            <a:pathLst>
              <a:path w="1464945" h="341629">
                <a:moveTo>
                  <a:pt x="1407667" y="0"/>
                </a:moveTo>
                <a:lnTo>
                  <a:pt x="51962" y="212"/>
                </a:lnTo>
                <a:lnTo>
                  <a:pt x="15080" y="18354"/>
                </a:lnTo>
                <a:lnTo>
                  <a:pt x="0" y="56896"/>
                </a:lnTo>
                <a:lnTo>
                  <a:pt x="212" y="289421"/>
                </a:lnTo>
                <a:lnTo>
                  <a:pt x="18354" y="326313"/>
                </a:lnTo>
                <a:lnTo>
                  <a:pt x="56896" y="341376"/>
                </a:lnTo>
                <a:lnTo>
                  <a:pt x="1412601" y="341164"/>
                </a:lnTo>
                <a:lnTo>
                  <a:pt x="1449483" y="323041"/>
                </a:lnTo>
                <a:lnTo>
                  <a:pt x="1464564" y="284480"/>
                </a:lnTo>
                <a:lnTo>
                  <a:pt x="1464351" y="51962"/>
                </a:lnTo>
                <a:lnTo>
                  <a:pt x="1446209" y="15080"/>
                </a:lnTo>
                <a:lnTo>
                  <a:pt x="1407667" y="0"/>
                </a:lnTo>
                <a:close/>
              </a:path>
            </a:pathLst>
          </a:custGeom>
          <a:solidFill>
            <a:srgbClr val="2D9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485638" y="5506010"/>
            <a:ext cx="5607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生物药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637019" y="5426964"/>
            <a:ext cx="1464945" cy="341630"/>
          </a:xfrm>
          <a:custGeom>
            <a:avLst/>
            <a:gdLst/>
            <a:ahLst/>
            <a:cxnLst/>
            <a:rect l="l" t="t" r="r" b="b"/>
            <a:pathLst>
              <a:path w="1464945" h="341629">
                <a:moveTo>
                  <a:pt x="1407668" y="0"/>
                </a:moveTo>
                <a:lnTo>
                  <a:pt x="51962" y="212"/>
                </a:lnTo>
                <a:lnTo>
                  <a:pt x="15080" y="18354"/>
                </a:lnTo>
                <a:lnTo>
                  <a:pt x="0" y="56896"/>
                </a:lnTo>
                <a:lnTo>
                  <a:pt x="212" y="289421"/>
                </a:lnTo>
                <a:lnTo>
                  <a:pt x="18354" y="326313"/>
                </a:lnTo>
                <a:lnTo>
                  <a:pt x="56896" y="341376"/>
                </a:lnTo>
                <a:lnTo>
                  <a:pt x="1412601" y="341164"/>
                </a:lnTo>
                <a:lnTo>
                  <a:pt x="1449483" y="323041"/>
                </a:lnTo>
                <a:lnTo>
                  <a:pt x="1464563" y="284480"/>
                </a:lnTo>
                <a:lnTo>
                  <a:pt x="1464351" y="51962"/>
                </a:lnTo>
                <a:lnTo>
                  <a:pt x="1446209" y="15080"/>
                </a:lnTo>
                <a:lnTo>
                  <a:pt x="1407668" y="0"/>
                </a:lnTo>
                <a:close/>
              </a:path>
            </a:pathLst>
          </a:custGeom>
          <a:solidFill>
            <a:srgbClr val="80C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000113" y="5506010"/>
            <a:ext cx="7391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特医食品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235695" y="5422391"/>
            <a:ext cx="715010" cy="341630"/>
          </a:xfrm>
          <a:custGeom>
            <a:avLst/>
            <a:gdLst/>
            <a:ahLst/>
            <a:cxnLst/>
            <a:rect l="l" t="t" r="r" b="b"/>
            <a:pathLst>
              <a:path w="715009" h="341629">
                <a:moveTo>
                  <a:pt x="657859" y="0"/>
                </a:moveTo>
                <a:lnTo>
                  <a:pt x="51962" y="212"/>
                </a:lnTo>
                <a:lnTo>
                  <a:pt x="15080" y="18354"/>
                </a:lnTo>
                <a:lnTo>
                  <a:pt x="0" y="56896"/>
                </a:lnTo>
                <a:lnTo>
                  <a:pt x="212" y="289421"/>
                </a:lnTo>
                <a:lnTo>
                  <a:pt x="18354" y="326313"/>
                </a:lnTo>
                <a:lnTo>
                  <a:pt x="56896" y="341376"/>
                </a:lnTo>
                <a:lnTo>
                  <a:pt x="662793" y="341164"/>
                </a:lnTo>
                <a:lnTo>
                  <a:pt x="699675" y="323041"/>
                </a:lnTo>
                <a:lnTo>
                  <a:pt x="714755" y="284480"/>
                </a:lnTo>
                <a:lnTo>
                  <a:pt x="714543" y="51962"/>
                </a:lnTo>
                <a:lnTo>
                  <a:pt x="696401" y="15080"/>
                </a:lnTo>
                <a:lnTo>
                  <a:pt x="657859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401939" y="5501438"/>
            <a:ext cx="3822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中药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089135" y="5422391"/>
            <a:ext cx="972819" cy="341630"/>
          </a:xfrm>
          <a:custGeom>
            <a:avLst/>
            <a:gdLst/>
            <a:ahLst/>
            <a:cxnLst/>
            <a:rect l="l" t="t" r="r" b="b"/>
            <a:pathLst>
              <a:path w="972820" h="341629">
                <a:moveTo>
                  <a:pt x="915416" y="0"/>
                </a:moveTo>
                <a:lnTo>
                  <a:pt x="51962" y="212"/>
                </a:lnTo>
                <a:lnTo>
                  <a:pt x="15080" y="18354"/>
                </a:lnTo>
                <a:lnTo>
                  <a:pt x="0" y="56896"/>
                </a:lnTo>
                <a:lnTo>
                  <a:pt x="212" y="289421"/>
                </a:lnTo>
                <a:lnTo>
                  <a:pt x="18354" y="326313"/>
                </a:lnTo>
                <a:lnTo>
                  <a:pt x="56896" y="341376"/>
                </a:lnTo>
                <a:lnTo>
                  <a:pt x="920349" y="341164"/>
                </a:lnTo>
                <a:lnTo>
                  <a:pt x="957231" y="323041"/>
                </a:lnTo>
                <a:lnTo>
                  <a:pt x="972312" y="284480"/>
                </a:lnTo>
                <a:lnTo>
                  <a:pt x="972099" y="51962"/>
                </a:lnTo>
                <a:lnTo>
                  <a:pt x="953957" y="15080"/>
                </a:lnTo>
                <a:lnTo>
                  <a:pt x="91541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9207245" y="5501438"/>
            <a:ext cx="7391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医疗器械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740914" y="5388102"/>
            <a:ext cx="7421880" cy="416559"/>
          </a:xfrm>
          <a:custGeom>
            <a:avLst/>
            <a:gdLst/>
            <a:ahLst/>
            <a:cxnLst/>
            <a:rect l="l" t="t" r="r" b="b"/>
            <a:pathLst>
              <a:path w="7421880" h="416560">
                <a:moveTo>
                  <a:pt x="0" y="69342"/>
                </a:moveTo>
                <a:lnTo>
                  <a:pt x="12647" y="29359"/>
                </a:lnTo>
                <a:lnTo>
                  <a:pt x="45048" y="4359"/>
                </a:lnTo>
                <a:lnTo>
                  <a:pt x="7352538" y="0"/>
                </a:lnTo>
                <a:lnTo>
                  <a:pt x="7367017" y="1507"/>
                </a:lnTo>
                <a:lnTo>
                  <a:pt x="7402929" y="21663"/>
                </a:lnTo>
                <a:lnTo>
                  <a:pt x="7421087" y="58801"/>
                </a:lnTo>
                <a:lnTo>
                  <a:pt x="7421880" y="346710"/>
                </a:lnTo>
                <a:lnTo>
                  <a:pt x="7420372" y="361170"/>
                </a:lnTo>
                <a:lnTo>
                  <a:pt x="7400216" y="397078"/>
                </a:lnTo>
                <a:lnTo>
                  <a:pt x="7363078" y="415257"/>
                </a:lnTo>
                <a:lnTo>
                  <a:pt x="69342" y="416052"/>
                </a:lnTo>
                <a:lnTo>
                  <a:pt x="54862" y="414541"/>
                </a:lnTo>
                <a:lnTo>
                  <a:pt x="18950" y="394364"/>
                </a:lnTo>
                <a:lnTo>
                  <a:pt x="792" y="357235"/>
                </a:lnTo>
                <a:lnTo>
                  <a:pt x="0" y="69342"/>
                </a:lnTo>
                <a:close/>
              </a:path>
            </a:pathLst>
          </a:custGeom>
          <a:ln w="19050">
            <a:solidFill>
              <a:srgbClr val="0462C1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52344" y="5894832"/>
            <a:ext cx="7428230" cy="340360"/>
          </a:xfrm>
          <a:custGeom>
            <a:avLst/>
            <a:gdLst/>
            <a:ahLst/>
            <a:cxnLst/>
            <a:rect l="l" t="t" r="r" b="b"/>
            <a:pathLst>
              <a:path w="7428230" h="340360">
                <a:moveTo>
                  <a:pt x="7371333" y="0"/>
                </a:moveTo>
                <a:lnTo>
                  <a:pt x="52118" y="178"/>
                </a:lnTo>
                <a:lnTo>
                  <a:pt x="15133" y="18117"/>
                </a:lnTo>
                <a:lnTo>
                  <a:pt x="0" y="56642"/>
                </a:lnTo>
                <a:lnTo>
                  <a:pt x="178" y="287738"/>
                </a:lnTo>
                <a:lnTo>
                  <a:pt x="18132" y="324731"/>
                </a:lnTo>
                <a:lnTo>
                  <a:pt x="56642" y="339852"/>
                </a:lnTo>
                <a:lnTo>
                  <a:pt x="7375857" y="339673"/>
                </a:lnTo>
                <a:lnTo>
                  <a:pt x="7412842" y="321734"/>
                </a:lnTo>
                <a:lnTo>
                  <a:pt x="7427976" y="283210"/>
                </a:lnTo>
                <a:lnTo>
                  <a:pt x="7427797" y="52113"/>
                </a:lnTo>
                <a:lnTo>
                  <a:pt x="7409843" y="15120"/>
                </a:lnTo>
                <a:lnTo>
                  <a:pt x="737133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096380" y="5973328"/>
            <a:ext cx="73914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微软雅黑"/>
                <a:cs typeface="微软雅黑"/>
              </a:rPr>
              <a:t>分析测试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752344" y="6289547"/>
            <a:ext cx="7428230" cy="340360"/>
          </a:xfrm>
          <a:custGeom>
            <a:avLst/>
            <a:gdLst/>
            <a:ahLst/>
            <a:cxnLst/>
            <a:rect l="l" t="t" r="r" b="b"/>
            <a:pathLst>
              <a:path w="7428230" h="340359">
                <a:moveTo>
                  <a:pt x="7371333" y="0"/>
                </a:moveTo>
                <a:lnTo>
                  <a:pt x="52118" y="178"/>
                </a:lnTo>
                <a:lnTo>
                  <a:pt x="15133" y="18117"/>
                </a:lnTo>
                <a:lnTo>
                  <a:pt x="0" y="56641"/>
                </a:lnTo>
                <a:lnTo>
                  <a:pt x="178" y="287738"/>
                </a:lnTo>
                <a:lnTo>
                  <a:pt x="18132" y="324731"/>
                </a:lnTo>
                <a:lnTo>
                  <a:pt x="56642" y="339851"/>
                </a:lnTo>
                <a:lnTo>
                  <a:pt x="7375857" y="339673"/>
                </a:lnTo>
                <a:lnTo>
                  <a:pt x="7412842" y="321734"/>
                </a:lnTo>
                <a:lnTo>
                  <a:pt x="7427976" y="283209"/>
                </a:lnTo>
                <a:lnTo>
                  <a:pt x="7427797" y="52113"/>
                </a:lnTo>
                <a:lnTo>
                  <a:pt x="7409843" y="15120"/>
                </a:lnTo>
                <a:lnTo>
                  <a:pt x="7371333" y="0"/>
                </a:lnTo>
                <a:close/>
              </a:path>
            </a:pathLst>
          </a:custGeom>
          <a:solidFill>
            <a:srgbClr val="579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225921" y="6368594"/>
            <a:ext cx="4813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G</a:t>
            </a:r>
            <a:r>
              <a:rPr sz="1400" b="1" spc="-5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L</a:t>
            </a:r>
            <a:r>
              <a:rPr sz="1400" b="1" spc="-10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P</a:t>
            </a:r>
            <a:endParaRPr sz="1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815</Words>
  <Application>Microsoft Office PowerPoint</Application>
  <PresentationFormat>宽屏</PresentationFormat>
  <Paragraphs>268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Microsoft JhengHei</vt:lpstr>
      <vt:lpstr>等线</vt:lpstr>
      <vt:lpstr>黑体</vt:lpstr>
      <vt:lpstr>宋体</vt:lpstr>
      <vt:lpstr>微软雅黑</vt:lpstr>
      <vt:lpstr>Calibri</vt:lpstr>
      <vt:lpstr>Franklin Gothic Medium</vt:lpstr>
      <vt:lpstr>Segoe UI Emoji</vt:lpstr>
      <vt:lpstr>Times New Roman</vt:lpstr>
      <vt:lpstr>Office Theme</vt:lpstr>
      <vt:lpstr>PowerPoint 演示文稿</vt:lpstr>
      <vt:lpstr>集团简介</vt:lpstr>
      <vt:lpstr>国际化布局</vt:lpstr>
      <vt:lpstr>国际化布局</vt:lpstr>
      <vt:lpstr>PowerPoint 演示文稿</vt:lpstr>
      <vt:lpstr>以终为始 全程服务</vt:lpstr>
      <vt:lpstr>集团业务范围</vt:lpstr>
      <vt:lpstr>集团业务范围-新兴业务</vt:lpstr>
      <vt:lpstr>集团业务范围</vt:lpstr>
      <vt:lpstr>集团业务</vt:lpstr>
      <vt:lpstr>集团业务</vt:lpstr>
      <vt:lpstr>PowerPoint 演示文稿</vt:lpstr>
      <vt:lpstr>核心竞争力</vt:lpstr>
      <vt:lpstr>核心竞争力</vt:lpstr>
      <vt:lpstr>核心竞争力</vt:lpstr>
      <vt:lpstr>核心竞争力</vt:lpstr>
      <vt:lpstr>核心竞争力</vt:lpstr>
      <vt:lpstr>全国研发中心</vt:lpstr>
      <vt:lpstr>研发设施</vt:lpstr>
      <vt:lpstr>企业资质</vt:lpstr>
      <vt:lpstr>企业资质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Rebecca</dc:creator>
  <cp:lastModifiedBy>Administrator</cp:lastModifiedBy>
  <cp:revision>10</cp:revision>
  <dcterms:created xsi:type="dcterms:W3CDTF">2021-04-15T09:40:04Z</dcterms:created>
  <dcterms:modified xsi:type="dcterms:W3CDTF">2021-07-19T02:01:22Z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2021-04-09T00:00:00Z</vt:filetime>
  </property>
  <property fmtid="{D5CDD505-2E9C-101B-9397-08002B2CF9AE}" pid="3" name="LastSaved">
    <vt:filetime>2021-04-15T00:00:00Z</vt:filetime>
  </property>
</Properties>
</file>